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55"/>
  </p:notesMasterIdLst>
  <p:sldIdLst>
    <p:sldId id="256" r:id="rId5"/>
    <p:sldId id="262" r:id="rId6"/>
    <p:sldId id="291" r:id="rId7"/>
    <p:sldId id="263" r:id="rId8"/>
    <p:sldId id="264" r:id="rId9"/>
    <p:sldId id="266" r:id="rId10"/>
    <p:sldId id="267" r:id="rId11"/>
    <p:sldId id="268" r:id="rId12"/>
    <p:sldId id="315" r:id="rId13"/>
    <p:sldId id="317" r:id="rId14"/>
    <p:sldId id="302" r:id="rId15"/>
    <p:sldId id="269" r:id="rId16"/>
    <p:sldId id="270" r:id="rId17"/>
    <p:sldId id="303" r:id="rId18"/>
    <p:sldId id="275" r:id="rId19"/>
    <p:sldId id="271" r:id="rId20"/>
    <p:sldId id="272" r:id="rId21"/>
    <p:sldId id="273" r:id="rId22"/>
    <p:sldId id="274"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304" r:id="rId36"/>
    <p:sldId id="305" r:id="rId37"/>
    <p:sldId id="296" r:id="rId38"/>
    <p:sldId id="290" r:id="rId39"/>
    <p:sldId id="306" r:id="rId40"/>
    <p:sldId id="294" r:id="rId41"/>
    <p:sldId id="307" r:id="rId42"/>
    <p:sldId id="299" r:id="rId43"/>
    <p:sldId id="295" r:id="rId44"/>
    <p:sldId id="297" r:id="rId45"/>
    <p:sldId id="300" r:id="rId46"/>
    <p:sldId id="301" r:id="rId47"/>
    <p:sldId id="298" r:id="rId48"/>
    <p:sldId id="308" r:id="rId49"/>
    <p:sldId id="309" r:id="rId50"/>
    <p:sldId id="310" r:id="rId51"/>
    <p:sldId id="311" r:id="rId52"/>
    <p:sldId id="292" r:id="rId53"/>
    <p:sldId id="312"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349" autoAdjust="0"/>
  </p:normalViewPr>
  <p:slideViewPr>
    <p:cSldViewPr snapToGrid="0">
      <p:cViewPr varScale="1">
        <p:scale>
          <a:sx n="75" d="100"/>
          <a:sy n="75" d="100"/>
        </p:scale>
        <p:origin x="1278" y="66"/>
      </p:cViewPr>
      <p:guideLst/>
    </p:cSldViewPr>
  </p:slideViewPr>
  <p:notesTextViewPr>
    <p:cViewPr>
      <p:scale>
        <a:sx n="1" d="1"/>
        <a:sy n="1" d="1"/>
      </p:scale>
      <p:origin x="0" y="0"/>
    </p:cViewPr>
  </p:notesTextViewPr>
  <p:notesViewPr>
    <p:cSldViewPr snapToGrid="0">
      <p:cViewPr varScale="1">
        <p:scale>
          <a:sx n="113" d="100"/>
          <a:sy n="113" d="100"/>
        </p:scale>
        <p:origin x="2442" y="-12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easar1\Ceasar_Share\Aria's%20stuff\past%20year%20initiates%20by%20age.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a:latin typeface="Aharoni" panose="02010803020104030203" pitchFamily="2" charset="-79"/>
                <a:cs typeface="Aharoni" panose="02010803020104030203" pitchFamily="2" charset="-79"/>
              </a:rPr>
              <a:t>Percentage of Past Year Initiates</a:t>
            </a:r>
          </a:p>
          <a:p>
            <a:pPr>
              <a:defRPr/>
            </a:pPr>
            <a:r>
              <a:rPr lang="en-US" sz="2000" dirty="0">
                <a:latin typeface="Aharoni" panose="02010803020104030203" pitchFamily="2" charset="-79"/>
                <a:cs typeface="Aharoni" panose="02010803020104030203" pitchFamily="2" charset="-79"/>
              </a:rPr>
              <a:t>(among persons at risk for initiation)</a:t>
            </a:r>
          </a:p>
        </c:rich>
      </c:tx>
      <c:layout>
        <c:manualLayout>
          <c:xMode val="edge"/>
          <c:yMode val="edge"/>
          <c:x val="0.17113593037712399"/>
          <c:y val="2.94117647058823E-2"/>
        </c:manualLayout>
      </c:layout>
      <c:overlay val="0"/>
    </c:title>
    <c:autoTitleDeleted val="0"/>
    <c:plotArea>
      <c:layout>
        <c:manualLayout>
          <c:layoutTarget val="inner"/>
          <c:xMode val="edge"/>
          <c:yMode val="edge"/>
          <c:x val="9.0191492558852976E-2"/>
          <c:y val="0.23720937695408764"/>
          <c:w val="0.90980850744114705"/>
          <c:h val="0.72902444034703584"/>
        </c:manualLayout>
      </c:layout>
      <c:barChart>
        <c:barDir val="col"/>
        <c:grouping val="clustered"/>
        <c:varyColors val="0"/>
        <c:ser>
          <c:idx val="0"/>
          <c:order val="0"/>
          <c:tx>
            <c:strRef>
              <c:f>Sheet1!$E$1</c:f>
              <c:strCache>
                <c:ptCount val="1"/>
                <c:pt idx="0">
                  <c:v>Percentage of Past Year Initiates</c:v>
                </c:pt>
              </c:strCache>
            </c:strRef>
          </c:tx>
          <c:spPr>
            <a:solidFill>
              <a:srgbClr val="7030A0"/>
            </a:solidFill>
          </c:spPr>
          <c:invertIfNegative val="0"/>
          <c:cat>
            <c:strRef>
              <c:f>Sheet1!$D$2:$D$7</c:f>
              <c:strCache>
                <c:ptCount val="6"/>
                <c:pt idx="0">
                  <c:v>12--13 </c:v>
                </c:pt>
                <c:pt idx="1">
                  <c:v>14-15</c:v>
                </c:pt>
                <c:pt idx="2">
                  <c:v>16-17</c:v>
                </c:pt>
                <c:pt idx="3">
                  <c:v>18-20</c:v>
                </c:pt>
                <c:pt idx="4">
                  <c:v>21-25</c:v>
                </c:pt>
                <c:pt idx="5">
                  <c:v>26+</c:v>
                </c:pt>
              </c:strCache>
            </c:strRef>
          </c:cat>
          <c:val>
            <c:numRef>
              <c:f>Sheet1!$E$2:$E$7</c:f>
              <c:numCache>
                <c:formatCode>General</c:formatCode>
                <c:ptCount val="6"/>
                <c:pt idx="0">
                  <c:v>1.7</c:v>
                </c:pt>
                <c:pt idx="1">
                  <c:v>5.9</c:v>
                </c:pt>
                <c:pt idx="2">
                  <c:v>9.5</c:v>
                </c:pt>
                <c:pt idx="3">
                  <c:v>9.7000000000000011</c:v>
                </c:pt>
                <c:pt idx="4">
                  <c:v>3.4</c:v>
                </c:pt>
                <c:pt idx="5">
                  <c:v>0.2</c:v>
                </c:pt>
              </c:numCache>
            </c:numRef>
          </c:val>
          <c:extLst>
            <c:ext xmlns:c16="http://schemas.microsoft.com/office/drawing/2014/chart" uri="{C3380CC4-5D6E-409C-BE32-E72D297353CC}">
              <c16:uniqueId val="{00000000-968F-4FA2-9F58-389E53405DDA}"/>
            </c:ext>
          </c:extLst>
        </c:ser>
        <c:dLbls>
          <c:showLegendKey val="0"/>
          <c:showVal val="0"/>
          <c:showCatName val="0"/>
          <c:showSerName val="0"/>
          <c:showPercent val="0"/>
          <c:showBubbleSize val="0"/>
        </c:dLbls>
        <c:gapWidth val="45"/>
        <c:axId val="-2117226952"/>
        <c:axId val="-2117223944"/>
      </c:barChart>
      <c:catAx>
        <c:axId val="-2117226952"/>
        <c:scaling>
          <c:orientation val="minMax"/>
        </c:scaling>
        <c:delete val="1"/>
        <c:axPos val="b"/>
        <c:numFmt formatCode="General" sourceLinked="0"/>
        <c:majorTickMark val="out"/>
        <c:minorTickMark val="none"/>
        <c:tickLblPos val="nextTo"/>
        <c:crossAx val="-2117223944"/>
        <c:crosses val="autoZero"/>
        <c:auto val="1"/>
        <c:lblAlgn val="ctr"/>
        <c:lblOffset val="100"/>
        <c:noMultiLvlLbl val="0"/>
      </c:catAx>
      <c:valAx>
        <c:axId val="-2117223944"/>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2117226952"/>
        <c:crosses val="autoZero"/>
        <c:crossBetween val="between"/>
      </c:valAx>
    </c:plotArea>
    <c:plotVisOnly val="1"/>
    <c:dispBlanksAs val="gap"/>
    <c:showDLblsOverMax val="0"/>
  </c:chart>
  <c:spPr>
    <a:solidFill>
      <a:schemeClr val="accent2">
        <a:lumMod val="40000"/>
        <a:lumOff val="60000"/>
        <a:alpha val="17000"/>
      </a:schemeClr>
    </a:solidFill>
    <a:effectLst>
      <a:outerShdw blurRad="50800" dist="50800" dir="5400000" algn="ctr" rotWithShape="0">
        <a:srgbClr val="7030A0"/>
      </a:outerShdw>
    </a:effectLst>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6"/>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5442826382045399"/>
          <c:y val="6.2644229351767805E-2"/>
          <c:w val="0.83728748480404502"/>
          <c:h val="0.79991501892996697"/>
        </c:manualLayout>
      </c:layout>
      <c:bar3DChart>
        <c:barDir val="col"/>
        <c:grouping val="clustered"/>
        <c:varyColors val="0"/>
        <c:ser>
          <c:idx val="0"/>
          <c:order val="0"/>
          <c:tx>
            <c:strRef>
              <c:f>Sheet1!$A$2</c:f>
              <c:strCache>
                <c:ptCount val="1"/>
                <c:pt idx="0">
                  <c:v>% Alc. Dep.</c:v>
                </c:pt>
              </c:strCache>
            </c:strRef>
          </c:tx>
          <c:spPr>
            <a:solidFill>
              <a:schemeClr val="accent1"/>
            </a:solidFill>
            <a:ln w="8965">
              <a:solidFill>
                <a:schemeClr val="tx1"/>
              </a:solidFill>
              <a:prstDash val="solid"/>
            </a:ln>
          </c:spPr>
          <c:invertIfNegative val="0"/>
          <c:dLbls>
            <c:dLbl>
              <c:idx val="0"/>
              <c:layout>
                <c:manualLayout>
                  <c:x val="1.70959186044442E-3"/>
                  <c:y val="9.61011031930335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65B-4D0C-B2A0-F87E6481B2F3}"/>
                </c:ext>
              </c:extLst>
            </c:dLbl>
            <c:dLbl>
              <c:idx val="1"/>
              <c:layout>
                <c:manualLayout>
                  <c:x val="-5.9922687192363096E-3"/>
                  <c:y val="0.1005215062807949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65B-4D0C-B2A0-F87E6481B2F3}"/>
                </c:ext>
              </c:extLst>
            </c:dLbl>
            <c:dLbl>
              <c:idx val="2"/>
              <c:layout>
                <c:manualLayout>
                  <c:x val="4.5337147792616503E-3"/>
                  <c:y val="8.73546433483235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65B-4D0C-B2A0-F87E6481B2F3}"/>
                </c:ext>
              </c:extLst>
            </c:dLbl>
            <c:dLbl>
              <c:idx val="3"/>
              <c:layout>
                <c:manualLayout>
                  <c:x val="-2.0783105169426999E-3"/>
                  <c:y val="9.72041227959118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65B-4D0C-B2A0-F87E6481B2F3}"/>
                </c:ext>
              </c:extLst>
            </c:dLbl>
            <c:dLbl>
              <c:idx val="4"/>
              <c:layout>
                <c:manualLayout>
                  <c:x val="5.2595558153503402E-3"/>
                  <c:y val="9.15912098356049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65B-4D0C-B2A0-F87E6481B2F3}"/>
                </c:ext>
              </c:extLst>
            </c:dLbl>
            <c:dLbl>
              <c:idx val="5"/>
              <c:layout>
                <c:manualLayout>
                  <c:x val="2.8518251358750801E-4"/>
                  <c:y val="8.6041425670179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65B-4D0C-B2A0-F87E6481B2F3}"/>
                </c:ext>
              </c:extLst>
            </c:dLbl>
            <c:dLbl>
              <c:idx val="6"/>
              <c:layout>
                <c:manualLayout>
                  <c:x val="8.08367873416759E-3"/>
                  <c:y val="0.10304700493757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65B-4D0C-B2A0-F87E6481B2F3}"/>
                </c:ext>
              </c:extLst>
            </c:dLbl>
            <c:dLbl>
              <c:idx val="7"/>
              <c:layout>
                <c:manualLayout>
                  <c:x val="5.4395128532928503E-4"/>
                  <c:y val="8.42332366167821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65B-4D0C-B2A0-F87E6481B2F3}"/>
                </c:ext>
              </c:extLst>
            </c:dLbl>
            <c:dLbl>
              <c:idx val="8"/>
              <c:layout>
                <c:manualLayout>
                  <c:x val="3.3942732001236101E-3"/>
                  <c:y val="8.92537101174299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65B-4D0C-B2A0-F87E6481B2F3}"/>
                </c:ext>
              </c:extLst>
            </c:dLbl>
            <c:numFmt formatCode="0" sourceLinked="0"/>
            <c:spPr>
              <a:noFill/>
              <a:ln w="17930">
                <a:noFill/>
              </a:ln>
            </c:spPr>
            <c:txPr>
              <a:bodyPr/>
              <a:lstStyle/>
              <a:p>
                <a:pPr>
                  <a:defRPr sz="1200" b="1" i="0" u="none" strike="noStrike" baseline="0">
                    <a:solidFill>
                      <a:schemeClr val="tx1"/>
                    </a:solidFill>
                    <a:latin typeface="+mn-lt"/>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&lt;=13</c:v>
                </c:pt>
                <c:pt idx="1">
                  <c:v>14</c:v>
                </c:pt>
                <c:pt idx="2">
                  <c:v>15</c:v>
                </c:pt>
                <c:pt idx="3">
                  <c:v>16</c:v>
                </c:pt>
                <c:pt idx="4">
                  <c:v>17</c:v>
                </c:pt>
                <c:pt idx="5">
                  <c:v>18</c:v>
                </c:pt>
                <c:pt idx="6">
                  <c:v>19</c:v>
                </c:pt>
                <c:pt idx="7">
                  <c:v>20</c:v>
                </c:pt>
                <c:pt idx="8">
                  <c:v>&gt;=21</c:v>
                </c:pt>
              </c:strCache>
            </c:strRef>
          </c:cat>
          <c:val>
            <c:numRef>
              <c:f>Sheet1!$B$2:$J$2</c:f>
              <c:numCache>
                <c:formatCode>General</c:formatCode>
                <c:ptCount val="9"/>
                <c:pt idx="0">
                  <c:v>47</c:v>
                </c:pt>
                <c:pt idx="1">
                  <c:v>45</c:v>
                </c:pt>
                <c:pt idx="2">
                  <c:v>38</c:v>
                </c:pt>
                <c:pt idx="3">
                  <c:v>32</c:v>
                </c:pt>
                <c:pt idx="4">
                  <c:v>28</c:v>
                </c:pt>
                <c:pt idx="5">
                  <c:v>15</c:v>
                </c:pt>
                <c:pt idx="6">
                  <c:v>17</c:v>
                </c:pt>
                <c:pt idx="7">
                  <c:v>11</c:v>
                </c:pt>
                <c:pt idx="8">
                  <c:v>9</c:v>
                </c:pt>
              </c:numCache>
            </c:numRef>
          </c:val>
          <c:extLst>
            <c:ext xmlns:c16="http://schemas.microsoft.com/office/drawing/2014/chart" uri="{C3380CC4-5D6E-409C-BE32-E72D297353CC}">
              <c16:uniqueId val="{00000009-365B-4D0C-B2A0-F87E6481B2F3}"/>
            </c:ext>
          </c:extLst>
        </c:ser>
        <c:dLbls>
          <c:showLegendKey val="0"/>
          <c:showVal val="0"/>
          <c:showCatName val="0"/>
          <c:showSerName val="0"/>
          <c:showPercent val="0"/>
          <c:showBubbleSize val="0"/>
        </c:dLbls>
        <c:gapWidth val="50"/>
        <c:gapDepth val="0"/>
        <c:shape val="box"/>
        <c:axId val="-2119300408"/>
        <c:axId val="2120553912"/>
        <c:axId val="0"/>
      </c:bar3DChart>
      <c:catAx>
        <c:axId val="-2119300408"/>
        <c:scaling>
          <c:orientation val="minMax"/>
        </c:scaling>
        <c:delete val="0"/>
        <c:axPos val="b"/>
        <c:numFmt formatCode="General" sourceLinked="1"/>
        <c:majorTickMark val="out"/>
        <c:minorTickMark val="none"/>
        <c:tickLblPos val="low"/>
        <c:spPr>
          <a:ln w="2241">
            <a:solidFill>
              <a:schemeClr val="tx1"/>
            </a:solidFill>
            <a:prstDash val="solid"/>
          </a:ln>
        </c:spPr>
        <c:txPr>
          <a:bodyPr rot="0" vert="horz"/>
          <a:lstStyle/>
          <a:p>
            <a:pPr>
              <a:defRPr sz="1400" b="1" i="0" u="none" strike="noStrike" baseline="0">
                <a:solidFill>
                  <a:schemeClr val="tx1"/>
                </a:solidFill>
                <a:latin typeface="Calibri" pitchFamily="34" charset="0"/>
                <a:ea typeface="Arial"/>
                <a:cs typeface="Calibri" pitchFamily="34" charset="0"/>
              </a:defRPr>
            </a:pPr>
            <a:endParaRPr lang="en-US"/>
          </a:p>
        </c:txPr>
        <c:crossAx val="2120553912"/>
        <c:crosses val="autoZero"/>
        <c:auto val="1"/>
        <c:lblAlgn val="ctr"/>
        <c:lblOffset val="100"/>
        <c:tickLblSkip val="1"/>
        <c:tickMarkSkip val="1"/>
        <c:noMultiLvlLbl val="0"/>
      </c:catAx>
      <c:valAx>
        <c:axId val="2120553912"/>
        <c:scaling>
          <c:orientation val="minMax"/>
          <c:max val="60"/>
        </c:scaling>
        <c:delete val="0"/>
        <c:axPos val="l"/>
        <c:majorGridlines>
          <c:spPr>
            <a:ln w="2241">
              <a:solidFill>
                <a:schemeClr val="tx1"/>
              </a:solidFill>
              <a:prstDash val="solid"/>
            </a:ln>
          </c:spPr>
        </c:majorGridlines>
        <c:numFmt formatCode="General" sourceLinked="1"/>
        <c:majorTickMark val="out"/>
        <c:minorTickMark val="none"/>
        <c:tickLblPos val="nextTo"/>
        <c:spPr>
          <a:ln w="2241">
            <a:solidFill>
              <a:schemeClr val="tx1"/>
            </a:solidFill>
            <a:prstDash val="solid"/>
          </a:ln>
        </c:spPr>
        <c:txPr>
          <a:bodyPr rot="0" vert="horz"/>
          <a:lstStyle/>
          <a:p>
            <a:pPr>
              <a:defRPr sz="1270" b="1" i="0" u="none" strike="noStrike" baseline="0">
                <a:solidFill>
                  <a:schemeClr val="tx1"/>
                </a:solidFill>
                <a:latin typeface="Calibri" pitchFamily="34" charset="0"/>
                <a:ea typeface="Arial"/>
                <a:cs typeface="Calibri" pitchFamily="34" charset="0"/>
              </a:defRPr>
            </a:pPr>
            <a:endParaRPr lang="en-US"/>
          </a:p>
        </c:txPr>
        <c:crossAx val="-2119300408"/>
        <c:crosses val="autoZero"/>
        <c:crossBetween val="between"/>
      </c:valAx>
      <c:spPr>
        <a:noFill/>
        <a:ln w="16851">
          <a:noFill/>
        </a:ln>
      </c:spPr>
    </c:plotArea>
    <c:plotVisOnly val="1"/>
    <c:dispBlanksAs val="gap"/>
    <c:showDLblsOverMax val="0"/>
  </c:chart>
  <c:spPr>
    <a:noFill/>
    <a:ln>
      <a:noFill/>
    </a:ln>
  </c:spPr>
  <c:txPr>
    <a:bodyPr/>
    <a:lstStyle/>
    <a:p>
      <a:pPr>
        <a:defRPr sz="1270"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6"/>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9243694032531036"/>
          <c:y val="2.1098716827063282E-2"/>
          <c:w val="0.80756305967469"/>
          <c:h val="0.93329337999416695"/>
        </c:manualLayout>
      </c:layout>
      <c:bar3DChart>
        <c:barDir val="col"/>
        <c:grouping val="clustered"/>
        <c:varyColors val="0"/>
        <c:ser>
          <c:idx val="0"/>
          <c:order val="0"/>
          <c:tx>
            <c:strRef>
              <c:f>Sheet1!$A$2</c:f>
              <c:strCache>
                <c:ptCount val="1"/>
                <c:pt idx="0">
                  <c:v>Percent with Disorder</c:v>
                </c:pt>
              </c:strCache>
            </c:strRef>
          </c:tx>
          <c:spPr>
            <a:solidFill>
              <a:schemeClr val="accent2"/>
            </a:solidFill>
            <a:ln w="14018">
              <a:solidFill>
                <a:schemeClr val="tx1"/>
              </a:solidFill>
              <a:prstDash val="solid"/>
            </a:ln>
          </c:spPr>
          <c:invertIfNegative val="0"/>
          <c:dLbls>
            <c:dLbl>
              <c:idx val="0"/>
              <c:layout>
                <c:manualLayout>
                  <c:x val="2.88441456009415E-3"/>
                  <c:y val="4.61324001166521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08A-4D09-AD97-74954B9FEFDC}"/>
                </c:ext>
              </c:extLst>
            </c:dLbl>
            <c:dLbl>
              <c:idx val="1"/>
              <c:layout>
                <c:manualLayout>
                  <c:x val="4.3978609767656102E-3"/>
                  <c:y val="4.49588801399824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08A-4D09-AD97-74954B9FEFDC}"/>
                </c:ext>
              </c:extLst>
            </c:dLbl>
            <c:dLbl>
              <c:idx val="2"/>
              <c:layout>
                <c:manualLayout>
                  <c:x val="4.6373003377991502E-3"/>
                  <c:y val="4.3516331291921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08A-4D09-AD97-74954B9FEFDC}"/>
                </c:ext>
              </c:extLst>
            </c:dLbl>
            <c:dLbl>
              <c:idx val="3"/>
              <c:layout>
                <c:manualLayout>
                  <c:x val="1.6556876212458101E-3"/>
                  <c:y val="4.70344123651210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08A-4D09-AD97-74954B9FEFDC}"/>
                </c:ext>
              </c:extLst>
            </c:dLbl>
            <c:dLbl>
              <c:idx val="4"/>
              <c:layout>
                <c:manualLayout>
                  <c:x val="6.3368456637887304E-3"/>
                  <c:y val="4.33422280548265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08A-4D09-AD97-74954B9FEFDC}"/>
                </c:ext>
              </c:extLst>
            </c:dLbl>
            <c:numFmt formatCode="0" sourceLinked="0"/>
            <c:spPr>
              <a:noFill/>
              <a:ln>
                <a:noFill/>
              </a:ln>
              <a:effectLst/>
            </c:spPr>
            <c:txPr>
              <a:bodyPr/>
              <a:lstStyle/>
              <a:p>
                <a:pPr>
                  <a:defRPr>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13</c:v>
                </c:pt>
                <c:pt idx="1">
                  <c:v>15</c:v>
                </c:pt>
                <c:pt idx="2">
                  <c:v>17</c:v>
                </c:pt>
                <c:pt idx="3">
                  <c:v>19</c:v>
                </c:pt>
                <c:pt idx="4">
                  <c:v>21+</c:v>
                </c:pt>
              </c:strCache>
            </c:strRef>
          </c:cat>
          <c:val>
            <c:numRef>
              <c:f>Sheet1!$B$2:$F$2</c:f>
              <c:numCache>
                <c:formatCode>General</c:formatCode>
                <c:ptCount val="5"/>
                <c:pt idx="0">
                  <c:v>17.399999999999999</c:v>
                </c:pt>
                <c:pt idx="1">
                  <c:v>16.399999999999999</c:v>
                </c:pt>
                <c:pt idx="2">
                  <c:v>10.6</c:v>
                </c:pt>
                <c:pt idx="3">
                  <c:v>8</c:v>
                </c:pt>
                <c:pt idx="4">
                  <c:v>4.4000000000000004</c:v>
                </c:pt>
              </c:numCache>
            </c:numRef>
          </c:val>
          <c:extLst>
            <c:ext xmlns:c16="http://schemas.microsoft.com/office/drawing/2014/chart" uri="{C3380CC4-5D6E-409C-BE32-E72D297353CC}">
              <c16:uniqueId val="{00000005-A08A-4D09-AD97-74954B9FEFDC}"/>
            </c:ext>
          </c:extLst>
        </c:ser>
        <c:dLbls>
          <c:showLegendKey val="0"/>
          <c:showVal val="0"/>
          <c:showCatName val="0"/>
          <c:showSerName val="0"/>
          <c:showPercent val="0"/>
          <c:showBubbleSize val="0"/>
        </c:dLbls>
        <c:gapWidth val="50"/>
        <c:gapDepth val="0"/>
        <c:shape val="box"/>
        <c:axId val="-2117674248"/>
        <c:axId val="-2117678456"/>
        <c:axId val="0"/>
      </c:bar3DChart>
      <c:catAx>
        <c:axId val="-2117674248"/>
        <c:scaling>
          <c:orientation val="minMax"/>
        </c:scaling>
        <c:delete val="0"/>
        <c:axPos val="b"/>
        <c:numFmt formatCode="General" sourceLinked="1"/>
        <c:majorTickMark val="out"/>
        <c:minorTickMark val="none"/>
        <c:tickLblPos val="low"/>
        <c:txPr>
          <a:bodyPr rot="0" vert="horz"/>
          <a:lstStyle/>
          <a:p>
            <a:pPr>
              <a:defRPr>
                <a:latin typeface="Calibri" pitchFamily="34" charset="0"/>
                <a:cs typeface="Calibri" pitchFamily="34" charset="0"/>
              </a:defRPr>
            </a:pPr>
            <a:endParaRPr lang="en-US"/>
          </a:p>
        </c:txPr>
        <c:crossAx val="-2117678456"/>
        <c:crosses val="autoZero"/>
        <c:auto val="1"/>
        <c:lblAlgn val="ctr"/>
        <c:lblOffset val="100"/>
        <c:tickLblSkip val="1"/>
        <c:tickMarkSkip val="1"/>
        <c:noMultiLvlLbl val="0"/>
      </c:catAx>
      <c:valAx>
        <c:axId val="-2117678456"/>
        <c:scaling>
          <c:orientation val="minMax"/>
          <c:max val="20"/>
        </c:scaling>
        <c:delete val="0"/>
        <c:axPos val="l"/>
        <c:majorGridlines>
          <c:spPr>
            <a:ln w="3504">
              <a:solidFill>
                <a:schemeClr val="tx1"/>
              </a:solidFill>
              <a:prstDash val="solid"/>
            </a:ln>
          </c:spPr>
        </c:majorGridlines>
        <c:numFmt formatCode="General" sourceLinked="1"/>
        <c:majorTickMark val="out"/>
        <c:minorTickMark val="none"/>
        <c:tickLblPos val="nextTo"/>
        <c:spPr>
          <a:ln w="3504">
            <a:solidFill>
              <a:schemeClr val="tx1"/>
            </a:solidFill>
            <a:prstDash val="solid"/>
          </a:ln>
        </c:spPr>
        <c:txPr>
          <a:bodyPr rot="0" vert="horz"/>
          <a:lstStyle/>
          <a:p>
            <a:pPr>
              <a:defRPr>
                <a:latin typeface="Calibri" pitchFamily="34" charset="0"/>
                <a:cs typeface="Calibri" pitchFamily="34" charset="0"/>
              </a:defRPr>
            </a:pPr>
            <a:endParaRPr lang="en-US"/>
          </a:p>
        </c:txPr>
        <c:crossAx val="-2117674248"/>
        <c:crosses val="autoZero"/>
        <c:crossBetween val="between"/>
        <c:majorUnit val="5"/>
      </c:valAx>
      <c:spPr>
        <a:noFill/>
        <a:ln w="25380">
          <a:noFill/>
        </a:ln>
      </c:spPr>
    </c:plotArea>
    <c:plotVisOnly val="1"/>
    <c:dispBlanksAs val="gap"/>
    <c:showDLblsOverMax val="0"/>
  </c:chart>
  <c:spPr>
    <a:noFill/>
    <a:ln>
      <a:noFill/>
    </a:ln>
  </c:spPr>
  <c:txPr>
    <a:bodyPr/>
    <a:lstStyle/>
    <a:p>
      <a:pPr>
        <a:defRPr sz="1400" b="1" i="0" u="none" strike="noStrike" baseline="0">
          <a:solidFill>
            <a:schemeClr val="tx1"/>
          </a:solidFill>
          <a:latin typeface="Arial"/>
          <a:ea typeface="Arial"/>
          <a:cs typeface="Arial"/>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0.10083</cdr:x>
      <cdr:y>0.76587</cdr:y>
    </cdr:from>
    <cdr:to>
      <cdr:x>0.2094</cdr:x>
      <cdr:y>0.86455</cdr:y>
    </cdr:to>
    <cdr:sp macro="" textlink="">
      <cdr:nvSpPr>
        <cdr:cNvPr id="2" name="TextBox 1"/>
        <cdr:cNvSpPr txBox="1"/>
      </cdr:nvSpPr>
      <cdr:spPr>
        <a:xfrm xmlns:a="http://schemas.openxmlformats.org/drawingml/2006/main">
          <a:off x="729916" y="3968444"/>
          <a:ext cx="785965" cy="5113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t>1.7%</a:t>
          </a:r>
          <a:endParaRPr lang="en-US" sz="2000" b="1" dirty="0"/>
        </a:p>
      </cdr:txBody>
    </cdr:sp>
  </cdr:relSizeAnchor>
  <cdr:relSizeAnchor xmlns:cdr="http://schemas.openxmlformats.org/drawingml/2006/chartDrawing">
    <cdr:from>
      <cdr:x>0.26612</cdr:x>
      <cdr:y>0.51333</cdr:y>
    </cdr:from>
    <cdr:to>
      <cdr:x>0.37469</cdr:x>
      <cdr:y>0.58686</cdr:y>
    </cdr:to>
    <cdr:sp macro="" textlink="">
      <cdr:nvSpPr>
        <cdr:cNvPr id="3" name="TextBox 1"/>
        <cdr:cNvSpPr txBox="1"/>
      </cdr:nvSpPr>
      <cdr:spPr>
        <a:xfrm xmlns:a="http://schemas.openxmlformats.org/drawingml/2006/main">
          <a:off x="1788694" y="2271487"/>
          <a:ext cx="729743" cy="3253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smtClean="0"/>
            <a:t>5.9%</a:t>
          </a:r>
          <a:endParaRPr lang="en-US" sz="1800" b="1" dirty="0"/>
        </a:p>
      </cdr:txBody>
    </cdr:sp>
  </cdr:relSizeAnchor>
  <cdr:relSizeAnchor xmlns:cdr="http://schemas.openxmlformats.org/drawingml/2006/chartDrawing">
    <cdr:from>
      <cdr:x>0.41567</cdr:x>
      <cdr:y>0.31573</cdr:y>
    </cdr:from>
    <cdr:to>
      <cdr:x>0.52425</cdr:x>
      <cdr:y>0.38926</cdr:y>
    </cdr:to>
    <cdr:sp macro="" textlink="">
      <cdr:nvSpPr>
        <cdr:cNvPr id="4" name="TextBox 1"/>
        <cdr:cNvSpPr txBox="1"/>
      </cdr:nvSpPr>
      <cdr:spPr>
        <a:xfrm xmlns:a="http://schemas.openxmlformats.org/drawingml/2006/main">
          <a:off x="2793912" y="1397115"/>
          <a:ext cx="729810" cy="3253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smtClean="0"/>
            <a:t>9.5%</a:t>
          </a:r>
          <a:endParaRPr lang="en-US" sz="1800" b="1" dirty="0"/>
        </a:p>
      </cdr:txBody>
    </cdr:sp>
  </cdr:relSizeAnchor>
  <cdr:relSizeAnchor xmlns:cdr="http://schemas.openxmlformats.org/drawingml/2006/chartDrawing">
    <cdr:from>
      <cdr:x>0.56207</cdr:x>
      <cdr:y>0.28916</cdr:y>
    </cdr:from>
    <cdr:to>
      <cdr:x>0.67064</cdr:x>
      <cdr:y>0.36269</cdr:y>
    </cdr:to>
    <cdr:sp macro="" textlink="">
      <cdr:nvSpPr>
        <cdr:cNvPr id="5" name="TextBox 1"/>
        <cdr:cNvSpPr txBox="1"/>
      </cdr:nvSpPr>
      <cdr:spPr>
        <a:xfrm xmlns:a="http://schemas.openxmlformats.org/drawingml/2006/main">
          <a:off x="3777917" y="1279559"/>
          <a:ext cx="729743" cy="3253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smtClean="0"/>
            <a:t>9.7</a:t>
          </a:r>
          <a:r>
            <a:rPr lang="en-US" sz="2000" b="1" dirty="0" smtClean="0"/>
            <a:t>%</a:t>
          </a:r>
          <a:endParaRPr lang="en-US" sz="2000" b="1" dirty="0"/>
        </a:p>
      </cdr:txBody>
    </cdr:sp>
  </cdr:relSizeAnchor>
  <cdr:relSizeAnchor xmlns:cdr="http://schemas.openxmlformats.org/drawingml/2006/chartDrawing">
    <cdr:from>
      <cdr:x>0.70137</cdr:x>
      <cdr:y>0.67019</cdr:y>
    </cdr:from>
    <cdr:to>
      <cdr:x>0.80994</cdr:x>
      <cdr:y>0.74372</cdr:y>
    </cdr:to>
    <cdr:sp macro="" textlink="">
      <cdr:nvSpPr>
        <cdr:cNvPr id="6" name="TextBox 1"/>
        <cdr:cNvSpPr txBox="1"/>
      </cdr:nvSpPr>
      <cdr:spPr>
        <a:xfrm xmlns:a="http://schemas.openxmlformats.org/drawingml/2006/main">
          <a:off x="5077210" y="3472641"/>
          <a:ext cx="785965"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t>3.4%</a:t>
          </a:r>
          <a:endParaRPr lang="en-US" sz="2000" b="1" dirty="0"/>
        </a:p>
      </cdr:txBody>
    </cdr:sp>
  </cdr:relSizeAnchor>
  <cdr:relSizeAnchor xmlns:cdr="http://schemas.openxmlformats.org/drawingml/2006/chartDrawing">
    <cdr:from>
      <cdr:x>0.8658</cdr:x>
      <cdr:y>0.75823</cdr:y>
    </cdr:from>
    <cdr:to>
      <cdr:x>0.97437</cdr:x>
      <cdr:y>0.83176</cdr:y>
    </cdr:to>
    <cdr:sp macro="" textlink="">
      <cdr:nvSpPr>
        <cdr:cNvPr id="7" name="TextBox 1"/>
        <cdr:cNvSpPr txBox="1"/>
      </cdr:nvSpPr>
      <cdr:spPr>
        <a:xfrm xmlns:a="http://schemas.openxmlformats.org/drawingml/2006/main">
          <a:off x="5819366" y="3355179"/>
          <a:ext cx="729743" cy="3253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t>0.2%</a:t>
          </a:r>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6/3/2024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drugabuse.gov/publications/drugfacts/marijuana"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a:t>
            </a:r>
            <a:r>
              <a:rPr lang="en-US" baseline="0" dirty="0" smtClean="0"/>
              <a:t> on cannabis, nicotine, and alcohol </a:t>
            </a:r>
          </a:p>
          <a:p>
            <a:endParaRPr lang="en-US" baseline="0" dirty="0" smtClean="0"/>
          </a:p>
          <a:p>
            <a:r>
              <a:rPr lang="en-US" baseline="0" dirty="0" smtClean="0"/>
              <a:t>Will start by sharing some statistics of adolescent substance use </a:t>
            </a:r>
            <a:endParaRPr lang="en-US" dirty="0"/>
          </a:p>
        </p:txBody>
      </p:sp>
      <p:sp>
        <p:nvSpPr>
          <p:cNvPr id="4" name="Slide Number Placeholder 3"/>
          <p:cNvSpPr>
            <a:spLocks noGrp="1"/>
          </p:cNvSpPr>
          <p:nvPr>
            <p:ph type="sldNum" sz="quarter" idx="10"/>
          </p:nvPr>
        </p:nvSpPr>
        <p:spPr/>
        <p:txBody>
          <a:bodyPr/>
          <a:lstStyle/>
          <a:p>
            <a:fld id="{BF6B3765-1535-41FB-A927-AAD2D1E85382}" type="slidenum">
              <a:rPr lang="en-US" smtClean="0"/>
              <a:t>2</a:t>
            </a:fld>
            <a:endParaRPr lang="en-US" dirty="0"/>
          </a:p>
        </p:txBody>
      </p:sp>
    </p:spTree>
    <p:extLst>
      <p:ext uri="{BB962C8B-B14F-4D97-AF65-F5344CB8AC3E}">
        <p14:creationId xmlns:p14="http://schemas.microsoft.com/office/powerpoint/2010/main" val="2612683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xfrm>
            <a:off x="3884613" y="8684926"/>
            <a:ext cx="2971800" cy="457513"/>
          </a:xfrm>
          <a:prstGeom prst="rect">
            <a:avLst/>
          </a:prstGeom>
          <a:noFill/>
        </p:spPr>
        <p:txBody>
          <a:bodyPr/>
          <a:lstStyle/>
          <a:p>
            <a:fld id="{FE9E1C0F-8F80-4723-AEB0-454350307A76}" type="slidenum">
              <a:rPr lang="en-US" smtClean="0"/>
              <a:pPr/>
              <a:t>13</a:t>
            </a:fld>
            <a:endParaRPr lang="en-US"/>
          </a:p>
        </p:txBody>
      </p:sp>
      <p:sp>
        <p:nvSpPr>
          <p:cNvPr id="58370" name="Rectangle 2"/>
          <p:cNvSpPr>
            <a:spLocks noGrp="1" noRot="1" noChangeAspect="1" noChangeArrowheads="1" noTextEdit="1"/>
          </p:cNvSpPr>
          <p:nvPr>
            <p:ph type="sldImg"/>
          </p:nvPr>
        </p:nvSpPr>
        <p:spPr>
          <a:xfrm>
            <a:off x="381000" y="685800"/>
            <a:ext cx="6096000" cy="3429000"/>
          </a:xfrm>
          <a:ln/>
        </p:spPr>
      </p:sp>
      <p:sp>
        <p:nvSpPr>
          <p:cNvPr id="58371" name="Rectangle 3"/>
          <p:cNvSpPr>
            <a:spLocks noGrp="1" noChangeArrowheads="1"/>
          </p:cNvSpPr>
          <p:nvPr>
            <p:ph type="body" idx="1"/>
          </p:nvPr>
        </p:nvSpPr>
        <p:spPr>
          <a:noFill/>
          <a:ln/>
        </p:spPr>
        <p:txBody>
          <a:bodyPr/>
          <a:lstStyle/>
          <a:p>
            <a:pPr eaLnBrk="1" hangingPunct="1"/>
            <a:r>
              <a:rPr lang="en-US" sz="1100" dirty="0" smtClean="0"/>
              <a:t>The large reason for the differences between adolescence and adults is brain development. What used to be believed is that brain development is completed by age 10, when a person’s brain generally reaches the same size as it will be as an adult. But now, thanks to developments that gave us MRI and fMRI technology, we know that brain cells (neurons) are continuing to grow, connect, and strengthen until a person is approximately 24 or 25. </a:t>
            </a:r>
          </a:p>
          <a:p>
            <a:pPr eaLnBrk="1" hangingPunct="1"/>
            <a:endParaRPr lang="en-US" sz="1100" dirty="0" smtClean="0"/>
          </a:p>
          <a:p>
            <a:pPr eaLnBrk="1" hangingPunct="1"/>
            <a:r>
              <a:rPr lang="en-US" sz="1100" dirty="0" smtClean="0"/>
              <a:t>And what we also now know is that the brain develops in different areas at different times. A gross simplification is that the brain develops from back to front, meaning that the frontal lobe is the last to fully develop. An area of the brain that is undergoing substantial development during adolescence is here in the temporal lobe, where emotions, memory, and pleasure are all processed. This is the part of the brain that says, “Go, try, seek pleasure, and re-seek whatever has given you pleasure previously.” While the frontal lobe, not yet developed, is where we apply logic, plan, control our impulses, and think about future implications. </a:t>
            </a:r>
          </a:p>
          <a:p>
            <a:pPr eaLnBrk="1" hangingPunct="1"/>
            <a:endParaRPr lang="en-US" sz="1100" dirty="0" smtClean="0"/>
          </a:p>
          <a:p>
            <a:pPr eaLnBrk="1" hangingPunct="1"/>
            <a:r>
              <a:rPr lang="en-US" sz="1100" dirty="0" smtClean="0"/>
              <a:t>In the analogy of a car, the temporal lobe is like a gas pedal while the frontal lobe is the brake. Thus, adolescents are all acceleration with no brakes. </a:t>
            </a:r>
          </a:p>
          <a:p>
            <a:pPr eaLnBrk="1" hangingPunct="1"/>
            <a:endParaRPr lang="en-US" sz="1100" dirty="0" smtClean="0"/>
          </a:p>
          <a:p>
            <a:pPr eaLnBrk="1" hangingPunct="1"/>
            <a:r>
              <a:rPr lang="en-US" sz="1100" dirty="0" smtClean="0"/>
              <a:t>What all this means is that substance use in adolescence looks different and has different implications.</a:t>
            </a:r>
          </a:p>
          <a:p>
            <a:pPr eaLnBrk="1" hangingPunct="1"/>
            <a:endParaRPr lang="en-US" sz="1100" dirty="0" smtClean="0"/>
          </a:p>
          <a:p>
            <a:pPr marL="632984" indent="-632984"/>
            <a:r>
              <a:rPr lang="en-US" sz="3000" dirty="0" smtClean="0"/>
              <a:t>Adolescents are not “little adults”</a:t>
            </a:r>
          </a:p>
          <a:p>
            <a:pPr marL="949478" lvl="1" indent="-474739"/>
            <a:r>
              <a:rPr lang="en-US" sz="2400" dirty="0" smtClean="0"/>
              <a:t>Use alcohol differently</a:t>
            </a:r>
          </a:p>
          <a:p>
            <a:pPr marL="949478" lvl="1" indent="-474739"/>
            <a:r>
              <a:rPr lang="en-US" sz="2400" dirty="0" smtClean="0"/>
              <a:t>Different long term risks</a:t>
            </a:r>
          </a:p>
          <a:p>
            <a:pPr marL="949478" lvl="1" indent="-474739"/>
            <a:r>
              <a:rPr lang="en-US" sz="2400" dirty="0" smtClean="0"/>
              <a:t>More use of other psycho-active substances </a:t>
            </a:r>
          </a:p>
          <a:p>
            <a:pPr marL="949478" lvl="1" indent="-474739"/>
            <a:r>
              <a:rPr lang="en-US" sz="2400" dirty="0" smtClean="0"/>
              <a:t>Validity of screening tools varies</a:t>
            </a:r>
          </a:p>
          <a:p>
            <a:pPr marL="949478" lvl="1" indent="-474739"/>
            <a:r>
              <a:rPr lang="en-US" sz="2400" dirty="0" smtClean="0"/>
              <a:t>Issues of confidentiality</a:t>
            </a:r>
            <a:endParaRPr lang="en-US" sz="1100" dirty="0" smtClean="0"/>
          </a:p>
          <a:p>
            <a:pPr eaLnBrk="1" hangingPunct="1"/>
            <a:endParaRPr lang="en-US" sz="1100" dirty="0" smtClean="0"/>
          </a:p>
          <a:p>
            <a:pPr eaLnBrk="1" hangingPunct="1"/>
            <a:r>
              <a:rPr lang="en-US" sz="1100" dirty="0" smtClean="0"/>
              <a:t>The way brain development generally happens is from back to front, which is somewhat of an oversimplification. This development track makes sense when you think about the functions of areas such as the brain stem and cerebellum, which keep us alive and help us function in the world on a very basic level. (with the cerebellum developing more rapidly early on, and the frontal lobe reaching full maturity last.)</a:t>
            </a:r>
          </a:p>
          <a:p>
            <a:pPr eaLnBrk="1" hangingPunct="1"/>
            <a:endParaRPr lang="en-US" sz="1100" dirty="0" smtClean="0"/>
          </a:p>
          <a:p>
            <a:pPr eaLnBrk="1" hangingPunct="1"/>
            <a:r>
              <a:rPr lang="en-US" sz="1100" dirty="0" smtClean="0"/>
              <a:t>, the Hippocampus, the Amygdala, the Nucleus </a:t>
            </a:r>
            <a:r>
              <a:rPr lang="en-US" sz="1100" dirty="0" err="1" smtClean="0"/>
              <a:t>Accumbens</a:t>
            </a:r>
            <a:r>
              <a:rPr lang="en-US" sz="1100" dirty="0" smtClean="0"/>
              <a:t> and the Prefrontal Cortex are all very important areas that develop later, starting in adolescence. They also are directly impacted by substance use and play a role in the potential development of a substance use disorder, which I will explain more briefly.</a:t>
            </a:r>
          </a:p>
          <a:p>
            <a:pPr eaLnBrk="1" hangingPunct="1"/>
            <a:endParaRPr lang="en-US" sz="1100" dirty="0" smtClean="0"/>
          </a:p>
          <a:p>
            <a:endParaRPr lang="en-US" sz="1100" dirty="0" smtClean="0">
              <a:latin typeface="Arial" pitchFamily="34" charset="0"/>
            </a:endParaRPr>
          </a:p>
          <a:p>
            <a:endParaRPr lang="en-US" sz="1100" dirty="0" smtClean="0">
              <a:latin typeface="Arial" pitchFamily="34" charset="0"/>
            </a:endParaRPr>
          </a:p>
          <a:p>
            <a:r>
              <a:rPr lang="en-US" sz="1100" dirty="0" smtClean="0">
                <a:latin typeface="Arial" pitchFamily="34" charset="0"/>
              </a:rPr>
              <a:t>The amygdala and the hippocampus are both part of the </a:t>
            </a:r>
            <a:r>
              <a:rPr lang="en-US" sz="1100" dirty="0" err="1" smtClean="0">
                <a:latin typeface="Arial" pitchFamily="34" charset="0"/>
              </a:rPr>
              <a:t>limibic</a:t>
            </a:r>
            <a:r>
              <a:rPr lang="en-US" sz="1100" dirty="0" smtClean="0">
                <a:latin typeface="Arial" pitchFamily="34" charset="0"/>
              </a:rPr>
              <a:t> system, which is the system that is responsible for our emotional memory, our response to fear (fight or flight) and our pleasure response. </a:t>
            </a:r>
          </a:p>
          <a:p>
            <a:endParaRPr lang="en-US" sz="1100" dirty="0" smtClean="0">
              <a:latin typeface="Arial" pitchFamily="34" charset="0"/>
            </a:endParaRPr>
          </a:p>
          <a:p>
            <a:r>
              <a:rPr lang="en-US" sz="1100" dirty="0" smtClean="0">
                <a:latin typeface="Arial" pitchFamily="34" charset="0"/>
              </a:rPr>
              <a:t>The </a:t>
            </a:r>
            <a:r>
              <a:rPr lang="en-US" sz="1100" dirty="0" smtClean="0">
                <a:latin typeface="Arial" charset="0"/>
              </a:rPr>
              <a:t>a</a:t>
            </a:r>
            <a:r>
              <a:rPr lang="en-US" sz="1100" dirty="0" smtClean="0"/>
              <a:t>mygdala is important for making associations across stimulus modalities (a certain fragrance often elicits an associated visual image). </a:t>
            </a:r>
          </a:p>
          <a:p>
            <a:endParaRPr lang="en-US" sz="1100" dirty="0" smtClean="0">
              <a:latin typeface="Arial" pitchFamily="34" charset="0"/>
            </a:endParaRPr>
          </a:p>
          <a:p>
            <a:r>
              <a:rPr lang="en-US" sz="1100" dirty="0" smtClean="0"/>
              <a:t>The Hippocampus is very important in the transition of information from short to long term memory,   Since the Hippocampus is also part of the Temporal Lobe, damage to that portion of the brain can result in a loss of memory.</a:t>
            </a:r>
          </a:p>
          <a:p>
            <a:endParaRPr lang="en-US" sz="1100" dirty="0" smtClean="0">
              <a:latin typeface="Arial" pitchFamily="34" charset="0"/>
            </a:endParaRPr>
          </a:p>
          <a:p>
            <a:r>
              <a:rPr lang="en-US" sz="1100" dirty="0" smtClean="0">
                <a:latin typeface="Arial" pitchFamily="34" charset="0"/>
              </a:rPr>
              <a:t>Then there is the nucleus </a:t>
            </a:r>
            <a:r>
              <a:rPr lang="en-US" sz="1100" dirty="0" err="1" smtClean="0">
                <a:latin typeface="Arial" pitchFamily="34" charset="0"/>
              </a:rPr>
              <a:t>accumbens</a:t>
            </a:r>
            <a:r>
              <a:rPr lang="en-US" sz="1100" dirty="0" smtClean="0">
                <a:latin typeface="Arial" pitchFamily="34" charset="0"/>
              </a:rPr>
              <a:t> is the pleasure center of our brain, which is where we are reminded what makes us feel good and reminds us to go after those things.  </a:t>
            </a:r>
          </a:p>
          <a:p>
            <a:pPr eaLnBrk="1" hangingPunct="1"/>
            <a:endParaRPr lang="en-US" sz="1100" dirty="0" smtClean="0"/>
          </a:p>
          <a:p>
            <a:pPr eaLnBrk="1" hangingPunct="1"/>
            <a:endParaRPr lang="en-US" sz="1100" dirty="0" smtClean="0"/>
          </a:p>
          <a:p>
            <a:pPr eaLnBrk="1" hangingPunct="1"/>
            <a:endParaRPr lang="en-US" sz="1100" dirty="0" smtClean="0"/>
          </a:p>
          <a:p>
            <a:pPr defTabSz="948789">
              <a:defRPr/>
            </a:pPr>
            <a:r>
              <a:rPr lang="en-US" sz="1100" b="1" dirty="0" smtClean="0">
                <a:latin typeface="Tahoma" pitchFamily="34" charset="0"/>
              </a:rPr>
              <a:t>Brain stem: </a:t>
            </a:r>
            <a:r>
              <a:rPr lang="en-US" sz="1100" dirty="0" smtClean="0"/>
              <a:t>basic vital life functions such as breathing, heartbeat, and blood pressure.</a:t>
            </a:r>
            <a:endParaRPr lang="en-US" sz="1100" b="1" dirty="0" smtClean="0">
              <a:latin typeface="Tahoma" pitchFamily="34" charset="0"/>
            </a:endParaRPr>
          </a:p>
          <a:p>
            <a:pPr eaLnBrk="0" hangingPunct="0"/>
            <a:r>
              <a:rPr lang="en-US" sz="1100" b="1" dirty="0" smtClean="0">
                <a:latin typeface="Tahoma" pitchFamily="34" charset="0"/>
              </a:rPr>
              <a:t>Cerebellum:  R</a:t>
            </a:r>
            <a:r>
              <a:rPr lang="en-US" sz="1100" dirty="0" smtClean="0"/>
              <a:t>egulation and coordination of movement, posture, and balance, as well as </a:t>
            </a:r>
            <a:r>
              <a:rPr lang="en-US" sz="1100" b="1" dirty="0" smtClean="0">
                <a:latin typeface="Tahoma" pitchFamily="34" charset="0"/>
              </a:rPr>
              <a:t>Sensory processing</a:t>
            </a:r>
            <a:r>
              <a:rPr lang="en-US" sz="1100" dirty="0" smtClean="0"/>
              <a:t>.</a:t>
            </a:r>
            <a:endParaRPr lang="en-US" sz="1100" b="1" dirty="0" smtClean="0">
              <a:latin typeface="Tahoma" pitchFamily="34" charset="0"/>
            </a:endParaRPr>
          </a:p>
          <a:p>
            <a:pPr defTabSz="948789">
              <a:defRPr/>
            </a:pPr>
            <a:r>
              <a:rPr lang="en-US" sz="1100" b="1" dirty="0" smtClean="0">
                <a:latin typeface="Tahoma" pitchFamily="34" charset="0"/>
              </a:rPr>
              <a:t>Nucleus </a:t>
            </a:r>
            <a:r>
              <a:rPr lang="en-US" sz="1100" b="1" dirty="0" err="1" smtClean="0">
                <a:latin typeface="Tahoma" pitchFamily="34" charset="0"/>
              </a:rPr>
              <a:t>accumbens</a:t>
            </a:r>
            <a:r>
              <a:rPr lang="en-US" sz="1100" b="1" dirty="0" smtClean="0">
                <a:latin typeface="Tahoma" pitchFamily="34" charset="0"/>
              </a:rPr>
              <a:t>:  motivation</a:t>
            </a:r>
          </a:p>
          <a:p>
            <a:pPr defTabSz="948789">
              <a:defRPr/>
            </a:pPr>
            <a:r>
              <a:rPr lang="en-US" sz="1100" b="1" dirty="0" err="1" smtClean="0">
                <a:latin typeface="Tahoma" pitchFamily="34" charset="0"/>
              </a:rPr>
              <a:t>Lymbic</a:t>
            </a:r>
            <a:r>
              <a:rPr lang="en-US" sz="1100" b="1" dirty="0" smtClean="0">
                <a:latin typeface="Tahoma" pitchFamily="34" charset="0"/>
              </a:rPr>
              <a:t> System: </a:t>
            </a:r>
          </a:p>
          <a:p>
            <a:pPr defTabSz="948789">
              <a:defRPr/>
            </a:pPr>
            <a:r>
              <a:rPr lang="en-US" sz="1100" b="1" dirty="0" smtClean="0">
                <a:latin typeface="Tahoma" pitchFamily="34" charset="0"/>
              </a:rPr>
              <a:t>     Amygdala: </a:t>
            </a:r>
            <a:r>
              <a:rPr lang="en-US" sz="1100" dirty="0" smtClean="0"/>
              <a:t>involved in memory, emotional processing</a:t>
            </a:r>
            <a:endParaRPr lang="en-US" sz="1100" b="1" dirty="0" smtClean="0">
              <a:latin typeface="Tahoma" pitchFamily="34" charset="0"/>
            </a:endParaRPr>
          </a:p>
          <a:p>
            <a:pPr defTabSz="948789">
              <a:defRPr/>
            </a:pPr>
            <a:r>
              <a:rPr lang="en-US" sz="1100" b="1" dirty="0" smtClean="0">
                <a:latin typeface="Tahoma" pitchFamily="34" charset="0"/>
              </a:rPr>
              <a:t>     Hippocampus: </a:t>
            </a:r>
            <a:r>
              <a:rPr lang="en-US" sz="1100" dirty="0" smtClean="0"/>
              <a:t> for learning and memory . . . for converting short term memory to more permanent memory, and for recalling spatial relationships in the world about us</a:t>
            </a:r>
            <a:endParaRPr lang="en-US" sz="1100" b="1" dirty="0" smtClean="0">
              <a:latin typeface="Tahoma" pitchFamily="34" charset="0"/>
            </a:endParaRPr>
          </a:p>
          <a:p>
            <a:pPr defTabSz="948789">
              <a:defRPr/>
            </a:pPr>
            <a:r>
              <a:rPr lang="en-US" sz="1100" b="1" dirty="0" smtClean="0">
                <a:latin typeface="Tahoma" pitchFamily="34" charset="0"/>
              </a:rPr>
              <a:t>Prefrontal cortex:  Planning, Organizing, Impulse control</a:t>
            </a:r>
          </a:p>
          <a:p>
            <a:pPr defTabSz="948789">
              <a:defRPr/>
            </a:pPr>
            <a:endParaRPr lang="en-US" sz="1100" b="1" dirty="0" smtClean="0">
              <a:latin typeface="Tahoma" pitchFamily="34" charset="0"/>
            </a:endParaRPr>
          </a:p>
          <a:p>
            <a:pPr defTabSz="948789">
              <a:defRPr/>
            </a:pPr>
            <a:endParaRPr lang="en-US" sz="1100" b="1" dirty="0" smtClean="0">
              <a:latin typeface="Tahoma" pitchFamily="34" charset="0"/>
            </a:endParaRPr>
          </a:p>
          <a:p>
            <a:pPr marL="174708" marR="0" lvl="0" indent="-174708" algn="l" defTabSz="931774" rtl="0" eaLnBrk="1" fontAlgn="auto" latinLnBrk="0" hangingPunct="1">
              <a:lnSpc>
                <a:spcPct val="100000"/>
              </a:lnSpc>
              <a:spcBef>
                <a:spcPts val="0"/>
              </a:spcBef>
              <a:spcAft>
                <a:spcPts val="0"/>
              </a:spcAft>
              <a:buClrTx/>
              <a:buSzTx/>
              <a:buFont typeface="Arial" pitchFamily="34" charset="0"/>
              <a:buChar char="•"/>
              <a:tabLst/>
              <a:defRPr/>
            </a:pPr>
            <a:r>
              <a:rPr lang="en-US" sz="1100" dirty="0" smtClean="0">
                <a:latin typeface="Arial" pitchFamily="34" charset="0"/>
              </a:rPr>
              <a:t>The temporal lobe, which includes the amygdala and the nucleus </a:t>
            </a:r>
            <a:r>
              <a:rPr lang="en-US" sz="1100" dirty="0" err="1" smtClean="0">
                <a:latin typeface="Arial" pitchFamily="34" charset="0"/>
              </a:rPr>
              <a:t>accumbens</a:t>
            </a:r>
            <a:r>
              <a:rPr lang="en-US" sz="1100" dirty="0" smtClean="0">
                <a:latin typeface="Arial" pitchFamily="34" charset="0"/>
              </a:rPr>
              <a:t>, develops rapidly during </a:t>
            </a:r>
            <a:r>
              <a:rPr lang="en-US" sz="1100" b="0" dirty="0" smtClean="0">
                <a:latin typeface="Arial" pitchFamily="34" charset="0"/>
              </a:rPr>
              <a:t>middle childhood and adolescence.</a:t>
            </a:r>
            <a:r>
              <a:rPr lang="en-US" sz="1100" baseline="0" dirty="0" smtClean="0">
                <a:latin typeface="Arial" pitchFamily="34" charset="0"/>
              </a:rPr>
              <a:t> The nucleus </a:t>
            </a:r>
            <a:r>
              <a:rPr lang="en-US" sz="1100" baseline="0" dirty="0" err="1" smtClean="0">
                <a:latin typeface="Arial" pitchFamily="34" charset="0"/>
              </a:rPr>
              <a:t>accumbens</a:t>
            </a:r>
            <a:r>
              <a:rPr lang="en-US" sz="1100" baseline="0" dirty="0" smtClean="0">
                <a:latin typeface="Arial" pitchFamily="34" charset="0"/>
              </a:rPr>
              <a:t> is part of the reward system and controls our desire to engage in activities that give us pleasure (e.g. why rewards via positive reinforcement, earning good grades etc. are effective in elementary and middle school). </a:t>
            </a:r>
          </a:p>
          <a:p>
            <a:pPr marL="174708" indent="-174708" defTabSz="931774">
              <a:buFont typeface="Arial" pitchFamily="34" charset="0"/>
              <a:buChar char="•"/>
              <a:defRPr/>
            </a:pPr>
            <a:endParaRPr lang="en-US" sz="1100" b="0" dirty="0" smtClean="0">
              <a:latin typeface="Arial" pitchFamily="34" charset="0"/>
            </a:endParaRPr>
          </a:p>
          <a:p>
            <a:pPr marL="174708" indent="-174708" defTabSz="931774">
              <a:buFont typeface="Arial" pitchFamily="34" charset="0"/>
              <a:buChar char="•"/>
              <a:defRPr/>
            </a:pPr>
            <a:r>
              <a:rPr lang="en-US" sz="1100" b="0" baseline="0" dirty="0" smtClean="0">
                <a:latin typeface="Arial" pitchFamily="34" charset="0"/>
              </a:rPr>
              <a:t>The </a:t>
            </a:r>
            <a:r>
              <a:rPr lang="en-US" sz="1100" baseline="0" dirty="0" smtClean="0">
                <a:latin typeface="Arial" pitchFamily="34" charset="0"/>
              </a:rPr>
              <a:t>amygdala is located within the temporal lobe and is responsible for our emotions and registering whether something feels pleasurable or painful (e.g. the “terrible twos” and temper tantrums of the preschool years demonstrate the beginning of its development).</a:t>
            </a:r>
            <a:br>
              <a:rPr lang="en-US" sz="1100" baseline="0" dirty="0" smtClean="0">
                <a:latin typeface="Arial" pitchFamily="34" charset="0"/>
              </a:rPr>
            </a:br>
            <a:endParaRPr lang="en-US" sz="1100" baseline="0" dirty="0" smtClean="0">
              <a:latin typeface="Arial" pitchFamily="34" charset="0"/>
            </a:endParaRPr>
          </a:p>
          <a:p>
            <a:pPr marL="174708" indent="-174708" defTabSz="931774">
              <a:buFont typeface="Arial" pitchFamily="34" charset="0"/>
              <a:buChar char="•"/>
              <a:defRPr/>
            </a:pPr>
            <a:endParaRPr lang="en-US" sz="1100" baseline="0" dirty="0" smtClean="0">
              <a:latin typeface="Arial" pitchFamily="34" charset="0"/>
            </a:endParaRPr>
          </a:p>
          <a:p>
            <a:pPr eaLnBrk="1" hangingPunct="1"/>
            <a:endParaRPr lang="en-US" dirty="0"/>
          </a:p>
        </p:txBody>
      </p:sp>
    </p:spTree>
    <p:extLst>
      <p:ext uri="{BB962C8B-B14F-4D97-AF65-F5344CB8AC3E}">
        <p14:creationId xmlns:p14="http://schemas.microsoft.com/office/powerpoint/2010/main" val="2758784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a:spLocks noGrp="1" noRot="1" noChangeAspect="1"/>
          </p:cNvSpPr>
          <p:nvPr>
            <p:ph type="sldImg" idx="2"/>
          </p:nvPr>
        </p:nvSpPr>
        <p:spPr>
          <a:xfrm>
            <a:off x="1192213" y="701675"/>
            <a:ext cx="463073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r>
              <a:rPr lang="en-US" dirty="0">
                <a:latin typeface="Arial"/>
                <a:ea typeface="Arial"/>
                <a:cs typeface="Arial"/>
                <a:sym typeface="Arial"/>
              </a:rPr>
              <a:t>Yellow dots indicate where different addiction substances have effects on neurotransmission, which vary but which all cause the NA to have a flood of dopamine, which then acts on NA neuron output to other parts of brain.</a:t>
            </a:r>
          </a:p>
          <a:p>
            <a:endParaRPr lang="en-US" dirty="0">
              <a:latin typeface="Arial"/>
              <a:cs typeface="Arial"/>
              <a:sym typeface="Arial"/>
            </a:endParaRPr>
          </a:p>
          <a:p>
            <a:pPr marL="174708" indent="-174708">
              <a:buFont typeface="Arial" pitchFamily="34" charset="0"/>
              <a:buChar char="•"/>
            </a:pPr>
            <a:r>
              <a:rPr lang="en-US" dirty="0">
                <a:latin typeface="Arial" pitchFamily="34" charset="0"/>
              </a:rPr>
              <a:t>When</a:t>
            </a:r>
            <a:r>
              <a:rPr lang="en-US" baseline="0" dirty="0">
                <a:latin typeface="Arial" pitchFamily="34" charset="0"/>
              </a:rPr>
              <a:t> we use substances, they activate the reward pathways in the brain. </a:t>
            </a:r>
          </a:p>
          <a:p>
            <a:pPr marL="174708" indent="-174708">
              <a:buFont typeface="Arial" pitchFamily="34" charset="0"/>
              <a:buChar char="•"/>
            </a:pPr>
            <a:r>
              <a:rPr lang="en-US" baseline="0" dirty="0">
                <a:latin typeface="Arial" pitchFamily="34" charset="0"/>
              </a:rPr>
              <a:t>In this image, y</a:t>
            </a:r>
            <a:r>
              <a:rPr lang="en-US" dirty="0">
                <a:latin typeface="Arial" pitchFamily="34" charset="0"/>
              </a:rPr>
              <a:t>ellow dots indicate where different addictive substances affect neurotransmission.</a:t>
            </a:r>
          </a:p>
          <a:p>
            <a:pPr marL="174708" indent="-174708">
              <a:buFont typeface="Arial" pitchFamily="34" charset="0"/>
              <a:buChar char="•"/>
            </a:pPr>
            <a:r>
              <a:rPr lang="en-US" dirty="0">
                <a:latin typeface="Arial" pitchFamily="34" charset="0"/>
              </a:rPr>
              <a:t>While substances affect different locations and have different activation mechanisms (</a:t>
            </a:r>
            <a:r>
              <a:rPr lang="en-US" baseline="0" dirty="0">
                <a:latin typeface="Arial" pitchFamily="34" charset="0"/>
              </a:rPr>
              <a:t>e.g. alcohol activates the globus pallidus, which connects to the reward pathway), they all increase reward pathway activity by flooding the </a:t>
            </a:r>
            <a:r>
              <a:rPr lang="en-US" dirty="0">
                <a:latin typeface="Arial" pitchFamily="34" charset="0"/>
              </a:rPr>
              <a:t>nucleus accumbens with dopamine (e.g. cocaine </a:t>
            </a:r>
            <a:r>
              <a:rPr lang="en-US" baseline="0" dirty="0">
                <a:latin typeface="Arial" pitchFamily="34" charset="0"/>
              </a:rPr>
              <a:t>binds to dopamine transporters that normally return dopamine to the neuron that released it, thus blocking the removal of dopamine from synapses leading to a buildup (flood) of dopamine).</a:t>
            </a:r>
            <a:r>
              <a:rPr lang="en-US" dirty="0">
                <a:latin typeface="Arial" pitchFamily="34" charset="0"/>
              </a:rPr>
              <a:t> </a:t>
            </a:r>
          </a:p>
          <a:p>
            <a:pPr marL="174708" indent="-174708">
              <a:buFont typeface="Arial" pitchFamily="34" charset="0"/>
              <a:buChar char="•"/>
            </a:pPr>
            <a:r>
              <a:rPr lang="en-US" dirty="0">
                <a:latin typeface="Arial" pitchFamily="34" charset="0"/>
              </a:rPr>
              <a:t>The flood of dopamine then acts on the nucleus</a:t>
            </a:r>
            <a:r>
              <a:rPr lang="en-US" baseline="0" dirty="0">
                <a:latin typeface="Arial" pitchFamily="34" charset="0"/>
              </a:rPr>
              <a:t> a</a:t>
            </a:r>
            <a:r>
              <a:rPr lang="en-US" dirty="0">
                <a:latin typeface="Arial" pitchFamily="34" charset="0"/>
              </a:rPr>
              <a:t>ccumbens’ neurotransmission to other parts of brain.</a:t>
            </a:r>
          </a:p>
          <a:p>
            <a:endParaRPr dirty="0"/>
          </a:p>
        </p:txBody>
      </p:sp>
      <p:sp>
        <p:nvSpPr>
          <p:cNvPr id="246" name="Google Shape;246;p1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sz="1100">
                <a:solidFill>
                  <a:schemeClr val="dk1"/>
                </a:solidFill>
                <a:latin typeface="Times New Roman"/>
                <a:ea typeface="Times New Roman"/>
                <a:cs typeface="Times New Roman"/>
                <a:sym typeface="Times New Roman"/>
              </a:rPr>
              <a:pPr/>
              <a:t>14</a:t>
            </a:fld>
            <a:endParaRPr sz="11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85155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Arial"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5400">
                <a:solidFill>
                  <a:srgbClr val="FDD518"/>
                </a:solidFill>
                <a:latin typeface="HelveticaNeue HeavyCond"/>
                <a:ea typeface="MS PGothic" pitchFamily="34" charset="-128"/>
              </a:defRPr>
            </a:lvl1pPr>
            <a:lvl2pPr marL="742950" indent="-285750" defTabSz="923925" eaLnBrk="0" hangingPunct="0">
              <a:defRPr sz="5400">
                <a:solidFill>
                  <a:srgbClr val="FDD518"/>
                </a:solidFill>
                <a:latin typeface="HelveticaNeue HeavyCond"/>
                <a:ea typeface="MS PGothic" pitchFamily="34" charset="-128"/>
              </a:defRPr>
            </a:lvl2pPr>
            <a:lvl3pPr marL="1143000" indent="-228600" defTabSz="923925" eaLnBrk="0" hangingPunct="0">
              <a:defRPr sz="5400">
                <a:solidFill>
                  <a:srgbClr val="FDD518"/>
                </a:solidFill>
                <a:latin typeface="HelveticaNeue HeavyCond"/>
                <a:ea typeface="MS PGothic" pitchFamily="34" charset="-128"/>
              </a:defRPr>
            </a:lvl3pPr>
            <a:lvl4pPr marL="1600200" indent="-228600" defTabSz="923925" eaLnBrk="0" hangingPunct="0">
              <a:defRPr sz="5400">
                <a:solidFill>
                  <a:srgbClr val="FDD518"/>
                </a:solidFill>
                <a:latin typeface="HelveticaNeue HeavyCond"/>
                <a:ea typeface="MS PGothic" pitchFamily="34" charset="-128"/>
              </a:defRPr>
            </a:lvl4pPr>
            <a:lvl5pPr marL="2057400" indent="-228600" defTabSz="923925" eaLnBrk="0" hangingPunct="0">
              <a:defRPr sz="5400">
                <a:solidFill>
                  <a:srgbClr val="FDD518"/>
                </a:solidFill>
                <a:latin typeface="HelveticaNeue HeavyCond"/>
                <a:ea typeface="MS PGothic" pitchFamily="34" charset="-128"/>
              </a:defRPr>
            </a:lvl5pPr>
            <a:lvl6pPr marL="2514600" indent="-228600" defTabSz="923925" eaLnBrk="0" fontAlgn="base" hangingPunct="0">
              <a:spcBef>
                <a:spcPct val="0"/>
              </a:spcBef>
              <a:spcAft>
                <a:spcPct val="0"/>
              </a:spcAft>
              <a:defRPr sz="5400">
                <a:solidFill>
                  <a:srgbClr val="FDD518"/>
                </a:solidFill>
                <a:latin typeface="HelveticaNeue HeavyCond"/>
                <a:ea typeface="MS PGothic" pitchFamily="34" charset="-128"/>
              </a:defRPr>
            </a:lvl6pPr>
            <a:lvl7pPr marL="2971800" indent="-228600" defTabSz="923925" eaLnBrk="0" fontAlgn="base" hangingPunct="0">
              <a:spcBef>
                <a:spcPct val="0"/>
              </a:spcBef>
              <a:spcAft>
                <a:spcPct val="0"/>
              </a:spcAft>
              <a:defRPr sz="5400">
                <a:solidFill>
                  <a:srgbClr val="FDD518"/>
                </a:solidFill>
                <a:latin typeface="HelveticaNeue HeavyCond"/>
                <a:ea typeface="MS PGothic" pitchFamily="34" charset="-128"/>
              </a:defRPr>
            </a:lvl7pPr>
            <a:lvl8pPr marL="3429000" indent="-228600" defTabSz="923925" eaLnBrk="0" fontAlgn="base" hangingPunct="0">
              <a:spcBef>
                <a:spcPct val="0"/>
              </a:spcBef>
              <a:spcAft>
                <a:spcPct val="0"/>
              </a:spcAft>
              <a:defRPr sz="5400">
                <a:solidFill>
                  <a:srgbClr val="FDD518"/>
                </a:solidFill>
                <a:latin typeface="HelveticaNeue HeavyCond"/>
                <a:ea typeface="MS PGothic" pitchFamily="34" charset="-128"/>
              </a:defRPr>
            </a:lvl8pPr>
            <a:lvl9pPr marL="3886200" indent="-228600" defTabSz="923925" eaLnBrk="0" fontAlgn="base" hangingPunct="0">
              <a:spcBef>
                <a:spcPct val="0"/>
              </a:spcBef>
              <a:spcAft>
                <a:spcPct val="0"/>
              </a:spcAft>
              <a:defRPr sz="5400">
                <a:solidFill>
                  <a:srgbClr val="FDD518"/>
                </a:solidFill>
                <a:latin typeface="HelveticaNeue HeavyCond"/>
                <a:ea typeface="MS PGothic" pitchFamily="34" charset="-128"/>
              </a:defRPr>
            </a:lvl9pPr>
          </a:lstStyle>
          <a:p>
            <a:fld id="{3BF2E18C-AEDB-40F2-93FB-A7212EC642C1}" type="slidenum">
              <a:rPr lang="en-US" sz="1100" smtClean="0">
                <a:solidFill>
                  <a:schemeClr val="tx1"/>
                </a:solidFill>
                <a:latin typeface="Times New Roman" pitchFamily="18" charset="0"/>
              </a:rPr>
              <a:pPr/>
              <a:t>15</a:t>
            </a:fld>
            <a:endParaRPr lang="en-US" sz="1100">
              <a:solidFill>
                <a:schemeClr val="tx1"/>
              </a:solidFill>
              <a:latin typeface="Times New Roman" pitchFamily="18" charset="0"/>
            </a:endParaRPr>
          </a:p>
        </p:txBody>
      </p:sp>
    </p:spTree>
    <p:extLst>
      <p:ext uri="{BB962C8B-B14F-4D97-AF65-F5344CB8AC3E}">
        <p14:creationId xmlns:p14="http://schemas.microsoft.com/office/powerpoint/2010/main" val="1029138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ahoma" pitchFamily="34" charset="0"/>
              </a:rPr>
              <a:t>Cerebellum:  R</a:t>
            </a:r>
            <a:r>
              <a:rPr lang="en-US" sz="1200" dirty="0" smtClean="0"/>
              <a:t>egulation and coordination of movement, posture, and balance, as well as </a:t>
            </a:r>
            <a:r>
              <a:rPr lang="en-US" sz="1200" b="1" dirty="0" smtClean="0">
                <a:latin typeface="Tahoma" pitchFamily="34" charset="0"/>
              </a:rPr>
              <a:t>Sensory processing</a:t>
            </a:r>
            <a:r>
              <a:rPr lang="en-US" sz="1200" dirty="0" smtClean="0"/>
              <a:t>.</a:t>
            </a:r>
            <a:endParaRPr lang="en-US" sz="1200" b="1" dirty="0" smtClean="0">
              <a:latin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BF6B3765-1535-41FB-A927-AAD2D1E85382}" type="slidenum">
              <a:rPr lang="en-US" smtClean="0"/>
              <a:t>16</a:t>
            </a:fld>
            <a:endParaRPr lang="en-US" dirty="0"/>
          </a:p>
        </p:txBody>
      </p:sp>
    </p:spTree>
    <p:extLst>
      <p:ext uri="{BB962C8B-B14F-4D97-AF65-F5344CB8AC3E}">
        <p14:creationId xmlns:p14="http://schemas.microsoft.com/office/powerpoint/2010/main" val="8145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latin typeface="Arial" pitchFamily="34" charset="0"/>
              </a:rPr>
              <a:t>The </a:t>
            </a:r>
            <a:r>
              <a:rPr lang="en-US" sz="1200" baseline="0" dirty="0" smtClean="0">
                <a:latin typeface="Arial" pitchFamily="34" charset="0"/>
              </a:rPr>
              <a:t>amygdala is located within the temporal lobe and is responsible for our emotions and registering whether something feels pleasurable or painful (e.g. the “terrible twos” and temper tantrums of the preschool years demonstrate the beginning of its development).</a:t>
            </a:r>
          </a:p>
          <a:p>
            <a:endParaRPr lang="en-US" sz="1200" baseline="0" dirty="0" smtClean="0">
              <a:latin typeface="Arial" pitchFamily="34" charset="0"/>
            </a:endParaRPr>
          </a:p>
          <a:p>
            <a:r>
              <a:rPr lang="en-US" sz="1200" dirty="0" smtClean="0">
                <a:latin typeface="Arial" pitchFamily="34" charset="0"/>
              </a:rPr>
              <a:t>The amygdala and the hippocampus are both part of the </a:t>
            </a:r>
            <a:r>
              <a:rPr lang="en-US" sz="1200" dirty="0" err="1" smtClean="0">
                <a:latin typeface="Arial" pitchFamily="34" charset="0"/>
              </a:rPr>
              <a:t>limibic</a:t>
            </a:r>
            <a:r>
              <a:rPr lang="en-US" sz="1200" dirty="0" smtClean="0">
                <a:latin typeface="Arial" pitchFamily="34" charset="0"/>
              </a:rPr>
              <a:t> system, which is the system that is responsible for our emotional memory, our response to fear (fight or flight) and our pleasure response. </a:t>
            </a:r>
          </a:p>
          <a:p>
            <a:endParaRPr lang="en-US" sz="1200" dirty="0" smtClean="0">
              <a:latin typeface="Arial" pitchFamily="34" charset="0"/>
            </a:endParaRPr>
          </a:p>
          <a:p>
            <a:r>
              <a:rPr lang="en-US" sz="1200" dirty="0" smtClean="0">
                <a:latin typeface="Arial" pitchFamily="34" charset="0"/>
              </a:rPr>
              <a:t>The </a:t>
            </a:r>
            <a:r>
              <a:rPr lang="en-US" sz="1200" dirty="0" smtClean="0">
                <a:latin typeface="Arial" charset="0"/>
              </a:rPr>
              <a:t>a</a:t>
            </a:r>
            <a:r>
              <a:rPr lang="en-US" sz="1200" dirty="0" smtClean="0"/>
              <a:t>mygdala is important for making associations across stimulus modalities (a certain fragrance often elicits an associated visual image). </a:t>
            </a:r>
          </a:p>
          <a:p>
            <a:endParaRPr lang="en-US" dirty="0"/>
          </a:p>
        </p:txBody>
      </p:sp>
      <p:sp>
        <p:nvSpPr>
          <p:cNvPr id="4" name="Slide Number Placeholder 3"/>
          <p:cNvSpPr>
            <a:spLocks noGrp="1"/>
          </p:cNvSpPr>
          <p:nvPr>
            <p:ph type="sldNum" sz="quarter" idx="10"/>
          </p:nvPr>
        </p:nvSpPr>
        <p:spPr/>
        <p:txBody>
          <a:bodyPr/>
          <a:lstStyle/>
          <a:p>
            <a:fld id="{BF6B3765-1535-41FB-A927-AAD2D1E85382}" type="slidenum">
              <a:rPr lang="en-US" smtClean="0"/>
              <a:t>17</a:t>
            </a:fld>
            <a:endParaRPr lang="en-US" dirty="0"/>
          </a:p>
        </p:txBody>
      </p:sp>
    </p:spTree>
    <p:extLst>
      <p:ext uri="{BB962C8B-B14F-4D97-AF65-F5344CB8AC3E}">
        <p14:creationId xmlns:p14="http://schemas.microsoft.com/office/powerpoint/2010/main" val="223590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rPr>
              <a:t>The temporal lobe, which includes the amygdala and the nucleus </a:t>
            </a:r>
            <a:r>
              <a:rPr lang="en-US" sz="1200" dirty="0" err="1" smtClean="0">
                <a:latin typeface="Arial" pitchFamily="34" charset="0"/>
              </a:rPr>
              <a:t>accumbens</a:t>
            </a:r>
            <a:r>
              <a:rPr lang="en-US" sz="1200" dirty="0" smtClean="0">
                <a:latin typeface="Arial" pitchFamily="34" charset="0"/>
              </a:rPr>
              <a:t>, develops rapidly during </a:t>
            </a:r>
            <a:r>
              <a:rPr lang="en-US" sz="1200" b="0" dirty="0" smtClean="0">
                <a:latin typeface="Arial" pitchFamily="34" charset="0"/>
              </a:rPr>
              <a:t>middle childhood and adolescence.</a:t>
            </a:r>
            <a:r>
              <a:rPr lang="en-US" sz="1200" baseline="0" dirty="0" smtClean="0">
                <a:latin typeface="Arial" pitchFamily="34" charset="0"/>
              </a:rPr>
              <a:t> The nucleus </a:t>
            </a:r>
            <a:r>
              <a:rPr lang="en-US" sz="1200" baseline="0" dirty="0" err="1" smtClean="0">
                <a:latin typeface="Arial" pitchFamily="34" charset="0"/>
              </a:rPr>
              <a:t>accumbens</a:t>
            </a:r>
            <a:r>
              <a:rPr lang="en-US" sz="1200" baseline="0" dirty="0" smtClean="0">
                <a:latin typeface="Arial" pitchFamily="34" charset="0"/>
              </a:rPr>
              <a:t> is part of the reward system and controls our desire to engage in activities that give us pleasure (e.g. why rewards via positive reinforcement, earning good grades etc. are effective in elementary and middle school). </a:t>
            </a:r>
          </a:p>
          <a:p>
            <a:endParaRPr lang="en-US" dirty="0"/>
          </a:p>
        </p:txBody>
      </p:sp>
      <p:sp>
        <p:nvSpPr>
          <p:cNvPr id="4" name="Slide Number Placeholder 3"/>
          <p:cNvSpPr>
            <a:spLocks noGrp="1"/>
          </p:cNvSpPr>
          <p:nvPr>
            <p:ph type="sldNum" sz="quarter" idx="10"/>
          </p:nvPr>
        </p:nvSpPr>
        <p:spPr/>
        <p:txBody>
          <a:bodyPr/>
          <a:lstStyle/>
          <a:p>
            <a:fld id="{BF6B3765-1535-41FB-A927-AAD2D1E85382}" type="slidenum">
              <a:rPr lang="en-US" smtClean="0"/>
              <a:t>18</a:t>
            </a:fld>
            <a:endParaRPr lang="en-US" dirty="0"/>
          </a:p>
        </p:txBody>
      </p:sp>
    </p:spTree>
    <p:extLst>
      <p:ext uri="{BB962C8B-B14F-4D97-AF65-F5344CB8AC3E}">
        <p14:creationId xmlns:p14="http://schemas.microsoft.com/office/powerpoint/2010/main" val="1354896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596" name="Shape 5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52497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pPr eaLnBrk="1" hangingPunct="1"/>
            <a:fld id="{1552CE38-43A9-4EF9-A4B3-0BBB738F57EF}" type="slidenum">
              <a:rPr lang="en-US" smtClean="0">
                <a:latin typeface="Arial" charset="0"/>
                <a:ea typeface="ＭＳ Ｐゴシック"/>
                <a:cs typeface="ＭＳ Ｐゴシック"/>
              </a:rPr>
              <a:pPr eaLnBrk="1" hangingPunct="1"/>
              <a:t>21</a:t>
            </a:fld>
            <a:endParaRPr lang="en-US">
              <a:latin typeface="Arial" charset="0"/>
              <a:ea typeface="ＭＳ Ｐゴシック"/>
              <a:cs typeface="ＭＳ Ｐゴシック"/>
            </a:endParaRPr>
          </a:p>
        </p:txBody>
      </p:sp>
      <p:sp>
        <p:nvSpPr>
          <p:cNvPr id="78850" name="Rectangle 2"/>
          <p:cNvSpPr>
            <a:spLocks noGrp="1" noRot="1" noChangeAspect="1" noChangeArrowheads="1" noTextEdit="1"/>
          </p:cNvSpPr>
          <p:nvPr>
            <p:ph type="sldImg"/>
          </p:nvPr>
        </p:nvSpPr>
        <p:spPr>
          <a:xfrm>
            <a:off x="381000" y="685800"/>
            <a:ext cx="6096000" cy="3429000"/>
          </a:xfrm>
          <a:ln/>
        </p:spPr>
      </p:sp>
      <p:sp>
        <p:nvSpPr>
          <p:cNvPr id="78851" name="Rectangle 3"/>
          <p:cNvSpPr>
            <a:spLocks noGrp="1" noChangeArrowheads="1"/>
          </p:cNvSpPr>
          <p:nvPr>
            <p:ph type="body" idx="1"/>
          </p:nvPr>
        </p:nvSpPr>
        <p:spPr>
          <a:xfrm>
            <a:off x="914400" y="4416425"/>
            <a:ext cx="5029200" cy="4183063"/>
          </a:xfrm>
          <a:noFill/>
          <a:ln/>
        </p:spPr>
        <p:txBody>
          <a:bodyPr/>
          <a:lstStyle/>
          <a:p>
            <a:pPr eaLnBrk="1" hangingPunct="1">
              <a:spcBef>
                <a:spcPct val="0"/>
              </a:spcBef>
            </a:pPr>
            <a:endParaRPr lang="en-US" dirty="0">
              <a:ea typeface="ＭＳ Ｐゴシック"/>
              <a:cs typeface="Arial" charset="0"/>
            </a:endParaRPr>
          </a:p>
        </p:txBody>
      </p:sp>
    </p:spTree>
    <p:extLst>
      <p:ext uri="{BB962C8B-B14F-4D97-AF65-F5344CB8AC3E}">
        <p14:creationId xmlns:p14="http://schemas.microsoft.com/office/powerpoint/2010/main" val="2985697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2307" tIns="46153" rIns="92307" bIns="46153" anchor="b"/>
          <a:lstStyle/>
          <a:p>
            <a:pPr algn="r" defTabSz="933450"/>
            <a:fld id="{7F52278D-60F3-4392-9C92-3D2E5FD95603}" type="slidenum">
              <a:rPr lang="en-US" sz="1200">
                <a:solidFill>
                  <a:schemeClr val="tx1"/>
                </a:solidFill>
                <a:latin typeface="Arial" charset="0"/>
                <a:cs typeface="Arial" charset="0"/>
              </a:rPr>
              <a:pPr algn="r" defTabSz="933450"/>
              <a:t>22</a:t>
            </a:fld>
            <a:endParaRPr lang="en-US" sz="1200">
              <a:solidFill>
                <a:schemeClr val="tx1"/>
              </a:solidFill>
              <a:latin typeface="Arial" charset="0"/>
              <a:cs typeface="Arial" charset="0"/>
            </a:endParaRPr>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a:noFill/>
          <a:ln/>
        </p:spPr>
        <p:txBody>
          <a:bodyPr/>
          <a:lstStyle/>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859531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xfrm>
            <a:off x="381000" y="685800"/>
            <a:ext cx="6096000" cy="3429000"/>
          </a:xfrm>
          <a:ln/>
        </p:spPr>
      </p:sp>
      <p:sp>
        <p:nvSpPr>
          <p:cNvPr id="84994"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84995" name="Slide Number Placeholder 3"/>
          <p:cNvSpPr>
            <a:spLocks noGrp="1"/>
          </p:cNvSpPr>
          <p:nvPr>
            <p:ph type="sldNum" sz="quarter" idx="5"/>
          </p:nvPr>
        </p:nvSpPr>
        <p:spPr>
          <a:noFill/>
        </p:spPr>
        <p:txBody>
          <a:bodyPr/>
          <a:lstStyle/>
          <a:p>
            <a:fld id="{648F0883-FF53-415B-82F9-3514D9114D8A}" type="slidenum">
              <a:rPr lang="en-US" smtClean="0">
                <a:latin typeface="Times New Roman" pitchFamily="18" charset="0"/>
                <a:ea typeface="ＭＳ Ｐゴシック"/>
                <a:cs typeface="ＭＳ Ｐゴシック"/>
              </a:rPr>
              <a:pPr/>
              <a:t>23</a:t>
            </a:fld>
            <a:endParaRPr lang="en-US">
              <a:latin typeface="Times New Roman" pitchFamily="18" charset="0"/>
              <a:ea typeface="ＭＳ Ｐゴシック"/>
              <a:cs typeface="ＭＳ Ｐゴシック"/>
            </a:endParaRPr>
          </a:p>
        </p:txBody>
      </p:sp>
    </p:spTree>
    <p:extLst>
      <p:ext uri="{BB962C8B-B14F-4D97-AF65-F5344CB8AC3E}">
        <p14:creationId xmlns:p14="http://schemas.microsoft.com/office/powerpoint/2010/main" val="157532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B3765-1535-41FB-A927-AAD2D1E85382}" type="slidenum">
              <a:rPr lang="en-US" smtClean="0"/>
              <a:t>3</a:t>
            </a:fld>
            <a:endParaRPr lang="en-US" dirty="0"/>
          </a:p>
        </p:txBody>
      </p:sp>
    </p:spTree>
    <p:extLst>
      <p:ext uri="{BB962C8B-B14F-4D97-AF65-F5344CB8AC3E}">
        <p14:creationId xmlns:p14="http://schemas.microsoft.com/office/powerpoint/2010/main" val="3083980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p>
            <a:pPr defTabSz="922338" eaLnBrk="1" hangingPunct="1"/>
            <a:fld id="{436CC3B3-0596-4F78-9B7A-524DA20974C3}" type="slidenum">
              <a:rPr lang="en-US" sz="1200" smtClean="0">
                <a:latin typeface="Arial" charset="0"/>
                <a:ea typeface="ＭＳ Ｐゴシック"/>
                <a:cs typeface="Arial" charset="0"/>
              </a:rPr>
              <a:pPr defTabSz="922338" eaLnBrk="1" hangingPunct="1"/>
              <a:t>24</a:t>
            </a:fld>
            <a:endParaRPr lang="en-US" sz="1200">
              <a:latin typeface="Arial" charset="0"/>
              <a:ea typeface="ＭＳ Ｐゴシック"/>
              <a:cs typeface="Arial" charset="0"/>
            </a:endParaRPr>
          </a:p>
        </p:txBody>
      </p:sp>
      <p:sp>
        <p:nvSpPr>
          <p:cNvPr id="89090" name="Rectangle 2"/>
          <p:cNvSpPr>
            <a:spLocks noGrp="1" noRot="1" noChangeAspect="1" noChangeArrowheads="1" noTextEdit="1"/>
          </p:cNvSpPr>
          <p:nvPr>
            <p:ph type="sldImg"/>
          </p:nvPr>
        </p:nvSpPr>
        <p:spPr>
          <a:xfrm>
            <a:off x="381000" y="685800"/>
            <a:ext cx="6096000" cy="3429000"/>
          </a:xfrm>
          <a:ln/>
        </p:spPr>
      </p:sp>
      <p:sp>
        <p:nvSpPr>
          <p:cNvPr id="89091" name="Rectangle 3"/>
          <p:cNvSpPr>
            <a:spLocks noGrp="1" noChangeArrowheads="1"/>
          </p:cNvSpPr>
          <p:nvPr>
            <p:ph type="body" idx="1"/>
          </p:nvPr>
        </p:nvSpPr>
        <p:spPr>
          <a:noFill/>
          <a:ln/>
        </p:spPr>
        <p:txBody>
          <a:bodyPr/>
          <a:lstStyle/>
          <a:p>
            <a:pPr eaLnBrk="1" hangingPunct="1"/>
            <a:endParaRPr lang="en-US" dirty="0">
              <a:latin typeface="Verdana Arial"/>
              <a:ea typeface="ＭＳ Ｐゴシック"/>
              <a:cs typeface="ＭＳ Ｐゴシック"/>
            </a:endParaRPr>
          </a:p>
          <a:p>
            <a:pPr eaLnBrk="1" hangingPunct="1"/>
            <a:endParaRPr lang="en-US" dirty="0">
              <a:latin typeface="Verdana Arial"/>
              <a:ea typeface="ＭＳ Ｐゴシック"/>
              <a:cs typeface="ＭＳ Ｐゴシック"/>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000533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p>
            <a:pPr defTabSz="922338" eaLnBrk="1" hangingPunct="1"/>
            <a:fld id="{8F4B10C7-2DAC-4911-B67C-3386A9C77F9C}" type="slidenum">
              <a:rPr lang="en-US" sz="1200" smtClean="0">
                <a:latin typeface="Arial" charset="0"/>
                <a:ea typeface="ＭＳ Ｐゴシック"/>
                <a:cs typeface="Arial" charset="0"/>
              </a:rPr>
              <a:pPr defTabSz="922338" eaLnBrk="1" hangingPunct="1"/>
              <a:t>25</a:t>
            </a:fld>
            <a:endParaRPr lang="en-US" sz="1200">
              <a:latin typeface="Arial" charset="0"/>
              <a:ea typeface="ＭＳ Ｐゴシック"/>
              <a:cs typeface="Arial" charset="0"/>
            </a:endParaRPr>
          </a:p>
        </p:txBody>
      </p:sp>
      <p:sp>
        <p:nvSpPr>
          <p:cNvPr id="91138" name="Rectangle 2"/>
          <p:cNvSpPr>
            <a:spLocks noGrp="1" noRot="1" noChangeAspect="1" noChangeArrowheads="1" noTextEdit="1"/>
          </p:cNvSpPr>
          <p:nvPr>
            <p:ph type="sldImg"/>
          </p:nvPr>
        </p:nvSpPr>
        <p:spPr>
          <a:xfrm>
            <a:off x="381000" y="685800"/>
            <a:ext cx="6096000" cy="3429000"/>
          </a:xfrm>
          <a:ln/>
        </p:spPr>
      </p:sp>
      <p:sp>
        <p:nvSpPr>
          <p:cNvPr id="91139" name="Rectangle 3"/>
          <p:cNvSpPr>
            <a:spLocks noGrp="1" noChangeArrowheads="1"/>
          </p:cNvSpPr>
          <p:nvPr>
            <p:ph type="body" idx="1"/>
          </p:nvPr>
        </p:nvSpPr>
        <p:spPr>
          <a:noFill/>
          <a:ln/>
        </p:spPr>
        <p:txBody>
          <a:bodyPr/>
          <a:lstStyle/>
          <a:p>
            <a:pPr eaLnBrk="1" hangingPunct="1"/>
            <a:endParaRPr lang="en-US">
              <a:ea typeface="ＭＳ Ｐゴシック"/>
              <a:cs typeface="ＭＳ Ｐゴシック"/>
            </a:endParaRPr>
          </a:p>
        </p:txBody>
      </p:sp>
    </p:spTree>
    <p:extLst>
      <p:ext uri="{BB962C8B-B14F-4D97-AF65-F5344CB8AC3E}">
        <p14:creationId xmlns:p14="http://schemas.microsoft.com/office/powerpoint/2010/main" val="2074039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xfrm>
            <a:off x="381000" y="685800"/>
            <a:ext cx="6096000" cy="3429000"/>
          </a:xfrm>
          <a:ln/>
        </p:spPr>
      </p:sp>
      <p:sp>
        <p:nvSpPr>
          <p:cNvPr id="96258"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96259" name="Slide Number Placeholder 3"/>
          <p:cNvSpPr>
            <a:spLocks noGrp="1"/>
          </p:cNvSpPr>
          <p:nvPr>
            <p:ph type="sldNum" sz="quarter" idx="5"/>
          </p:nvPr>
        </p:nvSpPr>
        <p:spPr>
          <a:noFill/>
        </p:spPr>
        <p:txBody>
          <a:bodyPr/>
          <a:lstStyle/>
          <a:p>
            <a:fld id="{DA8DACE7-8669-4803-9F15-F0F6201FA86F}" type="slidenum">
              <a:rPr lang="en-US" smtClean="0">
                <a:latin typeface="Times New Roman" pitchFamily="18" charset="0"/>
                <a:ea typeface="ＭＳ Ｐゴシック"/>
                <a:cs typeface="ＭＳ Ｐゴシック"/>
              </a:rPr>
              <a:pPr/>
              <a:t>26</a:t>
            </a:fld>
            <a:endParaRPr lang="en-US">
              <a:latin typeface="Times New Roman" pitchFamily="18" charset="0"/>
              <a:ea typeface="ＭＳ Ｐゴシック"/>
              <a:cs typeface="ＭＳ Ｐゴシック"/>
            </a:endParaRPr>
          </a:p>
        </p:txBody>
      </p:sp>
    </p:spTree>
    <p:extLst>
      <p:ext uri="{BB962C8B-B14F-4D97-AF65-F5344CB8AC3E}">
        <p14:creationId xmlns:p14="http://schemas.microsoft.com/office/powerpoint/2010/main" val="3767890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pPr defTabSz="922338" eaLnBrk="1" hangingPunct="1"/>
            <a:fld id="{CBA02CE3-1E83-4562-BE94-76A9D2FD2DAE}" type="slidenum">
              <a:rPr lang="en-US" sz="1200" smtClean="0">
                <a:latin typeface="Arial" charset="0"/>
                <a:ea typeface="ＭＳ Ｐゴシック"/>
                <a:cs typeface="Arial" charset="0"/>
              </a:rPr>
              <a:pPr defTabSz="922338" eaLnBrk="1" hangingPunct="1"/>
              <a:t>27</a:t>
            </a:fld>
            <a:endParaRPr lang="en-US" sz="1200">
              <a:latin typeface="Arial" charset="0"/>
              <a:ea typeface="ＭＳ Ｐゴシック"/>
              <a:cs typeface="Arial" charset="0"/>
            </a:endParaRPr>
          </a:p>
        </p:txBody>
      </p:sp>
      <p:sp>
        <p:nvSpPr>
          <p:cNvPr id="100354" name="Rectangle 2"/>
          <p:cNvSpPr>
            <a:spLocks noGrp="1" noRot="1" noChangeAspect="1" noChangeArrowheads="1" noTextEdit="1"/>
          </p:cNvSpPr>
          <p:nvPr>
            <p:ph type="sldImg"/>
          </p:nvPr>
        </p:nvSpPr>
        <p:spPr>
          <a:xfrm>
            <a:off x="381000" y="685800"/>
            <a:ext cx="6096000" cy="3429000"/>
          </a:xfrm>
          <a:ln/>
        </p:spPr>
      </p:sp>
      <p:sp>
        <p:nvSpPr>
          <p:cNvPr id="100355" name="Rectangle 3"/>
          <p:cNvSpPr>
            <a:spLocks noGrp="1" noChangeArrowheads="1"/>
          </p:cNvSpPr>
          <p:nvPr>
            <p:ph type="body" idx="1"/>
          </p:nvPr>
        </p:nvSpPr>
        <p:spPr>
          <a:noFill/>
          <a:ln/>
        </p:spPr>
        <p:txBody>
          <a:bodyPr/>
          <a:lstStyle/>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3985192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pPr defTabSz="922338" eaLnBrk="1" hangingPunct="1"/>
            <a:fld id="{51BBE1A8-559F-4B67-B064-FAE9BB058C2D}" type="slidenum">
              <a:rPr lang="en-US" sz="1200" smtClean="0">
                <a:latin typeface="Arial" charset="0"/>
                <a:ea typeface="ＭＳ Ｐゴシック"/>
                <a:cs typeface="Arial" charset="0"/>
              </a:rPr>
              <a:pPr defTabSz="922338" eaLnBrk="1" hangingPunct="1"/>
              <a:t>29</a:t>
            </a:fld>
            <a:endParaRPr lang="en-US" sz="1200">
              <a:latin typeface="Arial" charset="0"/>
              <a:ea typeface="ＭＳ Ｐゴシック"/>
              <a:cs typeface="Arial" charset="0"/>
            </a:endParaRPr>
          </a:p>
        </p:txBody>
      </p:sp>
      <p:sp>
        <p:nvSpPr>
          <p:cNvPr id="110594" name="Rectangle 2"/>
          <p:cNvSpPr>
            <a:spLocks noGrp="1" noRot="1" noChangeAspect="1" noChangeArrowheads="1" noTextEdit="1"/>
          </p:cNvSpPr>
          <p:nvPr>
            <p:ph type="sldImg"/>
          </p:nvPr>
        </p:nvSpPr>
        <p:spPr>
          <a:xfrm>
            <a:off x="342900" y="701675"/>
            <a:ext cx="6172200" cy="3473450"/>
          </a:xfrm>
          <a:ln/>
        </p:spPr>
      </p:sp>
      <p:sp>
        <p:nvSpPr>
          <p:cNvPr id="110595" name="Rectangle 3"/>
          <p:cNvSpPr>
            <a:spLocks noGrp="1" noChangeArrowheads="1"/>
          </p:cNvSpPr>
          <p:nvPr>
            <p:ph type="body" idx="1"/>
          </p:nvPr>
        </p:nvSpPr>
        <p:spPr>
          <a:xfrm>
            <a:off x="914400" y="4413250"/>
            <a:ext cx="5029200" cy="4186238"/>
          </a:xfrm>
          <a:noFill/>
          <a:ln/>
        </p:spPr>
        <p:txBody>
          <a:bodyPr/>
          <a:lstStyle/>
          <a:p>
            <a:pPr eaLnBrk="1" hangingPunct="1"/>
            <a:endParaRPr lang="en-US">
              <a:ea typeface="ＭＳ Ｐゴシック"/>
              <a:cs typeface="ＭＳ Ｐゴシック"/>
            </a:endParaRPr>
          </a:p>
        </p:txBody>
      </p:sp>
    </p:spTree>
    <p:extLst>
      <p:ext uri="{BB962C8B-B14F-4D97-AF65-F5344CB8AC3E}">
        <p14:creationId xmlns:p14="http://schemas.microsoft.com/office/powerpoint/2010/main" val="2994126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xfrm>
            <a:off x="381000" y="685800"/>
            <a:ext cx="6096000" cy="3429000"/>
          </a:xfrm>
          <a:ln/>
        </p:spPr>
      </p:sp>
      <p:sp>
        <p:nvSpPr>
          <p:cNvPr id="112642"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112643" name="Slide Number Placeholder 3"/>
          <p:cNvSpPr>
            <a:spLocks noGrp="1"/>
          </p:cNvSpPr>
          <p:nvPr>
            <p:ph type="sldNum" sz="quarter" idx="5"/>
          </p:nvPr>
        </p:nvSpPr>
        <p:spPr>
          <a:noFill/>
        </p:spPr>
        <p:txBody>
          <a:bodyPr/>
          <a:lstStyle/>
          <a:p>
            <a:fld id="{BA008135-F27C-49F5-BC7A-3C2E4FCEFCFC}" type="slidenum">
              <a:rPr lang="en-US" smtClean="0">
                <a:latin typeface="Times New Roman" pitchFamily="18" charset="0"/>
                <a:ea typeface="ＭＳ Ｐゴシック"/>
                <a:cs typeface="ＭＳ Ｐゴシック"/>
              </a:rPr>
              <a:pPr/>
              <a:t>30</a:t>
            </a:fld>
            <a:endParaRPr lang="en-US">
              <a:latin typeface="Times New Roman" pitchFamily="18" charset="0"/>
              <a:ea typeface="ＭＳ Ｐゴシック"/>
              <a:cs typeface="ＭＳ Ｐゴシック"/>
            </a:endParaRPr>
          </a:p>
        </p:txBody>
      </p:sp>
    </p:spTree>
    <p:extLst>
      <p:ext uri="{BB962C8B-B14F-4D97-AF65-F5344CB8AC3E}">
        <p14:creationId xmlns:p14="http://schemas.microsoft.com/office/powerpoint/2010/main" val="2150409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0" name="Shape 6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 sz="1200" b="0" i="0" u="none" strike="noStrike" cap="none" dirty="0">
                <a:solidFill>
                  <a:schemeClr val="dk1"/>
                </a:solidFill>
                <a:latin typeface="Arial"/>
                <a:ea typeface="Arial"/>
                <a:cs typeface="Arial"/>
                <a:sym typeface="Arial"/>
              </a:rPr>
              <a:t>One well known effect of marijuana use is memory impairment. Scientists have found that THC dampens down the activity of hippocampal neurons, below the level needed to trigger the formation of a memory. </a:t>
            </a:r>
          </a:p>
          <a:p>
            <a:pPr marL="0" marR="0" lvl="0" indent="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 sz="1200" b="0" i="0" u="none" strike="noStrike" cap="none" dirty="0">
                <a:solidFill>
                  <a:schemeClr val="dk1"/>
                </a:solidFill>
                <a:latin typeface="Arial"/>
                <a:ea typeface="Arial"/>
                <a:cs typeface="Arial"/>
                <a:sym typeface="Arial"/>
              </a:rPr>
              <a:t>With chronic THC exposure, and therefore, continual suppression of hippocampal neuron activity, the neurons start to lose connections to other neurons, making it harder to form and retrieve memories.</a:t>
            </a:r>
          </a:p>
          <a:p>
            <a:pPr marL="0" marR="0" lvl="0" indent="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200" b="0" i="0" u="none" strike="noStrike" cap="none" dirty="0">
                <a:solidFill>
                  <a:schemeClr val="dk1"/>
                </a:solidFill>
                <a:latin typeface="Arial"/>
                <a:ea typeface="Arial"/>
                <a:cs typeface="Arial"/>
                <a:sym typeface="Arial"/>
              </a:rPr>
              <a:t>Brain imaging studies have found that regular marijuana users actually have, on average, smaller hippocampuses than non-users, and poorer memory performance. While we all tend to lose neurons in the hippocampus as we age (which explains why we have a harder time remembering and learning things as we get older), chronic THC exposure will speed up this process. Scientists found that young rats exposed daily to THC for 8 months showed the same level of hippocampal cell loss as unexposed rats twice their age (Source: Marijuana Abuse, NIDA Research Report Series, 2010</a:t>
            </a:r>
            <a:r>
              <a:rPr lang="en" sz="1200" b="0" i="0" u="none" strike="noStrike" cap="none" dirty="0" smtClean="0">
                <a:solidFill>
                  <a:schemeClr val="dk1"/>
                </a:solidFill>
                <a:latin typeface="Arial"/>
                <a:ea typeface="Arial"/>
                <a:cs typeface="Arial"/>
                <a:sym typeface="Arial"/>
              </a:rPr>
              <a:t>).</a:t>
            </a:r>
          </a:p>
          <a:p>
            <a:pPr marL="0" marR="0" lvl="0" indent="0" algn="l" rtl="0">
              <a:spcBef>
                <a:spcPts val="0"/>
              </a:spcBef>
              <a:buClr>
                <a:schemeClr val="dk1"/>
              </a:buClr>
              <a:buSzPct val="25000"/>
              <a:buFont typeface="Arial"/>
              <a:buNone/>
            </a:pPr>
            <a:endParaRPr lang="en" sz="1200" b="0" i="0" u="none" strike="noStrike" cap="none" dirty="0" smtClean="0">
              <a:solidFill>
                <a:schemeClr val="dk1"/>
              </a:solidFill>
              <a:latin typeface="Arial"/>
              <a:ea typeface="Arial"/>
              <a:cs typeface="Arial"/>
              <a:sym typeface="Arial"/>
            </a:endParaRPr>
          </a:p>
          <a:p>
            <a:pPr eaLnBrk="1" hangingPunct="1"/>
            <a:r>
              <a:rPr lang="en-US" b="1" dirty="0" smtClean="0">
                <a:latin typeface="Arial" pitchFamily="34" charset="0"/>
              </a:rPr>
              <a:t>Developing temporal lobes include the developing hippocampus, which is a part of the brain responsible for memory and learning. </a:t>
            </a:r>
          </a:p>
          <a:p>
            <a:pPr eaLnBrk="1" hangingPunct="1"/>
            <a:endParaRPr lang="en-US" b="1" dirty="0" smtClean="0">
              <a:latin typeface="Arial" pitchFamily="34" charset="0"/>
            </a:endParaRPr>
          </a:p>
          <a:p>
            <a:pPr eaLnBrk="1" hangingPunct="1"/>
            <a:endParaRPr lang="en-US" b="1" dirty="0" smtClean="0">
              <a:latin typeface="Arial" pitchFamily="34" charset="0"/>
            </a:endParaRPr>
          </a:p>
          <a:p>
            <a:pPr eaLnBrk="1" hangingPunct="1"/>
            <a:endParaRPr lang="en-US" b="1" dirty="0" smtClean="0">
              <a:latin typeface="Arial" pitchFamily="34" charset="0"/>
            </a:endParaRPr>
          </a:p>
          <a:p>
            <a:pPr eaLnBrk="1" hangingPunct="1"/>
            <a:r>
              <a:rPr lang="en-US" b="1" dirty="0" smtClean="0">
                <a:latin typeface="Arial" pitchFamily="34" charset="0"/>
              </a:rPr>
              <a:t>One part of the brain that has been found in research studies to be especially sensitive to the effects of alcohol is the hippocampus, which is here outlined in blue in the temporal lobe.  This part of the brain plays a major role in learning and forming memories.  It also helps to regulate sleep. The hippocampus typically grows during childhood and adolescence.</a:t>
            </a:r>
          </a:p>
          <a:p>
            <a:pPr marL="0" marR="0" lvl="0" indent="0" algn="l" rtl="0">
              <a:spcBef>
                <a:spcPts val="0"/>
              </a:spcBef>
              <a:buClr>
                <a:schemeClr val="dk1"/>
              </a:buClr>
              <a:buSzPct val="25000"/>
              <a:buFont typeface="Arial"/>
              <a:buNone/>
            </a:pPr>
            <a:endParaRPr lang="en" sz="1200" b="0" i="0" u="none" strike="noStrike" cap="none" dirty="0">
              <a:solidFill>
                <a:schemeClr val="dk1"/>
              </a:solidFill>
              <a:latin typeface="Arial"/>
              <a:ea typeface="Arial"/>
              <a:cs typeface="Arial"/>
              <a:sym typeface="Arial"/>
            </a:endParaRPr>
          </a:p>
        </p:txBody>
      </p:sp>
      <p:sp>
        <p:nvSpPr>
          <p:cNvPr id="621" name="Shape 6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 sz="1100" b="0" i="0" u="none" strike="noStrike" cap="none">
                <a:solidFill>
                  <a:schemeClr val="dk1"/>
                </a:solidFill>
                <a:latin typeface="Arial"/>
                <a:ea typeface="Arial"/>
                <a:cs typeface="Arial"/>
                <a:sym typeface="Arial"/>
              </a:rPr>
              <a:t>31</a:t>
            </a:fld>
            <a:endParaRPr lang="en"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9939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4888"/>
          </a:xfrm>
        </p:spPr>
      </p:sp>
      <p:sp>
        <p:nvSpPr>
          <p:cNvPr id="3" name="Notes Placeholder 2"/>
          <p:cNvSpPr>
            <a:spLocks noGrp="1"/>
          </p:cNvSpPr>
          <p:nvPr>
            <p:ph type="body" idx="1"/>
          </p:nvPr>
        </p:nvSpPr>
        <p:spPr/>
        <p:txBody>
          <a:bodyPr/>
          <a:lstStyle/>
          <a:p>
            <a:r>
              <a:rPr lang="en-US" dirty="0"/>
              <a:t>While a </a:t>
            </a:r>
            <a:r>
              <a:rPr lang="en-US" b="1" dirty="0">
                <a:hlinkClick r:id="rId3" tooltip="Visit http://www.drugabuse.gov/publications/drugfacts/marijuana (click to open in a new window)"/>
              </a:rPr>
              <a:t>typical marijuana joint has 15 percent THC</a:t>
            </a:r>
            <a:r>
              <a:rPr lang="en-US" dirty="0"/>
              <a:t>, reports suggest that hash oils can have THC concentration levels as high as 60-90 percent.</a:t>
            </a:r>
          </a:p>
          <a:p>
            <a:endParaRPr lang="en-US" dirty="0"/>
          </a:p>
          <a:p>
            <a:r>
              <a:rPr lang="en-US" dirty="0"/>
              <a:t>The higher dose is also more likely to cause users to develop tolerance, quickly requiring a larger dose to get the same effects. For many dab users, smoking herbal cannabis will no longer produce the desired effect</a:t>
            </a:r>
            <a:r>
              <a:rPr lang="en-US" dirty="0" smtClean="0"/>
              <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itchFamily="34" charset="0"/>
              </a:rPr>
              <a:t>As THC content of marijuana increases, so does its potential to cause adverse effects such as paranoia, anxiety and panic attacks, hallucinations, erratic mood swings and aggressive behavior. As you can see in the graph to the right, the number of young people showing up in the emergency department for marijuana-related reasons has risen sharply in recent years. In 2009, over 376,000 emergency room visits nationwide were caused by marijuana use (The DAWN Report, Substance Abuse and Mental Health Services Administration, 12/2010).</a:t>
            </a:r>
          </a:p>
          <a:p>
            <a:endParaRPr lang="en-US" dirty="0"/>
          </a:p>
        </p:txBody>
      </p:sp>
      <p:sp>
        <p:nvSpPr>
          <p:cNvPr id="4" name="Slide Number Placeholder 3"/>
          <p:cNvSpPr>
            <a:spLocks noGrp="1"/>
          </p:cNvSpPr>
          <p:nvPr>
            <p:ph type="sldNum" sz="quarter" idx="10"/>
          </p:nvPr>
        </p:nvSpPr>
        <p:spPr/>
        <p:txBody>
          <a:bodyPr/>
          <a:lstStyle/>
          <a:p>
            <a:fld id="{DC0B8127-0A5B-4031-9D1D-E6AF73BE5D0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994410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xfrm>
            <a:off x="1114425" y="701675"/>
            <a:ext cx="4633913" cy="3475038"/>
          </a:xfrm>
          <a:ln/>
        </p:spPr>
      </p:sp>
      <p:sp>
        <p:nvSpPr>
          <p:cNvPr id="131074" name="Notes Placeholder 2"/>
          <p:cNvSpPr>
            <a:spLocks noGrp="1"/>
          </p:cNvSpPr>
          <p:nvPr>
            <p:ph type="body" idx="1"/>
          </p:nvPr>
        </p:nvSpPr>
        <p:spPr>
          <a:noFill/>
          <a:ln/>
        </p:spPr>
        <p:txBody>
          <a:bodyPr/>
          <a:lstStyle/>
          <a:p>
            <a:r>
              <a:rPr lang="en-US" dirty="0">
                <a:effectLst/>
              </a:rPr>
              <a:t>5x greater risk</a:t>
            </a:r>
            <a:r>
              <a:rPr lang="en-US" baseline="0" dirty="0">
                <a:effectLst/>
              </a:rPr>
              <a:t> of depression and anxiety with daily MJ use, and 2x greater risk with weekly use.</a:t>
            </a:r>
            <a:endParaRPr lang="en-US" dirty="0">
              <a:effectLst/>
            </a:endParaRPr>
          </a:p>
          <a:p>
            <a:endParaRPr lang="en-US" dirty="0">
              <a:effectLst/>
            </a:endParaRPr>
          </a:p>
          <a:p>
            <a:endParaRPr lang="en-US" dirty="0">
              <a:effectLst/>
            </a:endParaRPr>
          </a:p>
          <a:p>
            <a:r>
              <a:rPr lang="en-US" dirty="0">
                <a:effectLst/>
              </a:rPr>
              <a:t>People who smoked marijuana in their teen years have a much higher risk of developing a mental illness than those who starting smoking as adults.</a:t>
            </a:r>
          </a:p>
          <a:p>
            <a:endParaRPr lang="en-US" dirty="0">
              <a:effectLst/>
            </a:endParaRPr>
          </a:p>
          <a:p>
            <a:r>
              <a:rPr lang="en-US" dirty="0">
                <a:effectLst/>
              </a:rPr>
              <a:t>Marijuana doubles the risk of depression and anxiety disorders.</a:t>
            </a:r>
          </a:p>
          <a:p>
            <a:endParaRPr lang="en-US" dirty="0">
              <a:effectLst/>
            </a:endParaRPr>
          </a:p>
          <a:p>
            <a:r>
              <a:rPr lang="en-US" dirty="0">
                <a:effectLst/>
              </a:rPr>
              <a:t>Daily marijuana users are five times as likely to develop a mood or anxiety disorder later in life.</a:t>
            </a:r>
          </a:p>
          <a:p>
            <a:endParaRPr lang="en-US" dirty="0">
              <a:ea typeface="ＭＳ Ｐゴシック"/>
              <a:cs typeface="ＭＳ Ｐゴシック"/>
            </a:endParaRPr>
          </a:p>
        </p:txBody>
      </p:sp>
      <p:sp>
        <p:nvSpPr>
          <p:cNvPr id="131075" name="Slide Number Placeholder 3"/>
          <p:cNvSpPr>
            <a:spLocks noGrp="1"/>
          </p:cNvSpPr>
          <p:nvPr>
            <p:ph type="sldNum" sz="quarter" idx="5"/>
          </p:nvPr>
        </p:nvSpPr>
        <p:spPr>
          <a:noFill/>
        </p:spPr>
        <p:txBody>
          <a:bodyPr/>
          <a:lstStyle/>
          <a:p>
            <a:pPr defTabSz="922338"/>
            <a:fld id="{4613C720-818E-4129-B047-9616EE47C6A6}" type="slidenum">
              <a:rPr lang="en-US" smtClean="0">
                <a:latin typeface="Times New Roman" pitchFamily="18" charset="0"/>
                <a:ea typeface="ＭＳ Ｐゴシック"/>
                <a:cs typeface="ＭＳ Ｐゴシック"/>
              </a:rPr>
              <a:pPr defTabSz="922338"/>
              <a:t>33</a:t>
            </a:fld>
            <a:endParaRPr lang="en-US">
              <a:latin typeface="Times New Roman" pitchFamily="18" charset="0"/>
              <a:ea typeface="ＭＳ Ｐゴシック"/>
              <a:cs typeface="ＭＳ Ｐゴシック"/>
            </a:endParaRPr>
          </a:p>
        </p:txBody>
      </p:sp>
    </p:spTree>
    <p:extLst>
      <p:ext uri="{BB962C8B-B14F-4D97-AF65-F5344CB8AC3E}">
        <p14:creationId xmlns:p14="http://schemas.microsoft.com/office/powerpoint/2010/main" val="2791752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citations:</a:t>
            </a:r>
          </a:p>
          <a:p>
            <a:pPr marL="228600" indent="-228600">
              <a:buAutoNum type="arabicPeriod"/>
            </a:pPr>
            <a:r>
              <a:rPr lang="en-US" sz="1200" dirty="0" smtClean="0">
                <a:solidFill>
                  <a:schemeClr val="tx1"/>
                </a:solidFill>
                <a:latin typeface="+mn-lt"/>
                <a:ea typeface="MS PGothic"/>
                <a:cs typeface="MS PGothic"/>
              </a:rPr>
              <a:t>Griffith-</a:t>
            </a:r>
            <a:r>
              <a:rPr lang="en-US" sz="1200" dirty="0" err="1" smtClean="0">
                <a:solidFill>
                  <a:schemeClr val="tx1"/>
                </a:solidFill>
                <a:latin typeface="+mn-lt"/>
                <a:ea typeface="MS PGothic"/>
                <a:cs typeface="MS PGothic"/>
              </a:rPr>
              <a:t>Lendering</a:t>
            </a:r>
            <a:r>
              <a:rPr lang="en-US" sz="1200" dirty="0" smtClean="0">
                <a:solidFill>
                  <a:schemeClr val="tx1"/>
                </a:solidFill>
                <a:latin typeface="+mn-lt"/>
                <a:ea typeface="MS PGothic"/>
                <a:cs typeface="MS PGothic"/>
              </a:rPr>
              <a:t>, M. F., </a:t>
            </a:r>
            <a:r>
              <a:rPr lang="en-US" sz="1200" dirty="0" err="1" smtClean="0">
                <a:solidFill>
                  <a:schemeClr val="tx1"/>
                </a:solidFill>
                <a:latin typeface="+mn-lt"/>
                <a:ea typeface="MS PGothic"/>
                <a:cs typeface="MS PGothic"/>
              </a:rPr>
              <a:t>Wigman</a:t>
            </a:r>
            <a:r>
              <a:rPr lang="en-US" sz="1200" dirty="0" smtClean="0">
                <a:solidFill>
                  <a:schemeClr val="tx1"/>
                </a:solidFill>
                <a:latin typeface="+mn-lt"/>
                <a:ea typeface="MS PGothic"/>
                <a:cs typeface="MS PGothic"/>
              </a:rPr>
              <a:t>, J. T., Prince van </a:t>
            </a:r>
            <a:r>
              <a:rPr lang="en-US" sz="1200" dirty="0" err="1" smtClean="0">
                <a:solidFill>
                  <a:schemeClr val="tx1"/>
                </a:solidFill>
                <a:latin typeface="+mn-lt"/>
                <a:ea typeface="MS PGothic"/>
                <a:cs typeface="MS PGothic"/>
              </a:rPr>
              <a:t>Leeuwen</a:t>
            </a:r>
            <a:r>
              <a:rPr lang="en-US" sz="1200" dirty="0" smtClean="0">
                <a:solidFill>
                  <a:schemeClr val="tx1"/>
                </a:solidFill>
                <a:latin typeface="+mn-lt"/>
                <a:ea typeface="MS PGothic"/>
                <a:cs typeface="MS PGothic"/>
              </a:rPr>
              <a:t>, A., </a:t>
            </a:r>
            <a:r>
              <a:rPr lang="en-US" sz="1200" dirty="0" err="1" smtClean="0">
                <a:solidFill>
                  <a:schemeClr val="tx1"/>
                </a:solidFill>
                <a:latin typeface="+mn-lt"/>
                <a:ea typeface="MS PGothic"/>
                <a:cs typeface="MS PGothic"/>
              </a:rPr>
              <a:t>Huijbregts</a:t>
            </a:r>
            <a:r>
              <a:rPr lang="en-US" sz="1200" dirty="0" smtClean="0">
                <a:solidFill>
                  <a:schemeClr val="tx1"/>
                </a:solidFill>
                <a:latin typeface="+mn-lt"/>
                <a:ea typeface="MS PGothic"/>
                <a:cs typeface="MS PGothic"/>
              </a:rPr>
              <a:t>, S. C., </a:t>
            </a:r>
            <a:r>
              <a:rPr lang="en-US" sz="1200" dirty="0" err="1" smtClean="0">
                <a:solidFill>
                  <a:schemeClr val="tx1"/>
                </a:solidFill>
                <a:latin typeface="+mn-lt"/>
                <a:ea typeface="MS PGothic"/>
                <a:cs typeface="MS PGothic"/>
              </a:rPr>
              <a:t>Huizink</a:t>
            </a:r>
            <a:r>
              <a:rPr lang="en-US" sz="1200" dirty="0" smtClean="0">
                <a:solidFill>
                  <a:schemeClr val="tx1"/>
                </a:solidFill>
                <a:latin typeface="+mn-lt"/>
                <a:ea typeface="MS PGothic"/>
                <a:cs typeface="MS PGothic"/>
              </a:rPr>
              <a:t>, A. C., </a:t>
            </a:r>
            <a:r>
              <a:rPr lang="en-US" sz="1200" dirty="0" err="1" smtClean="0">
                <a:solidFill>
                  <a:schemeClr val="tx1"/>
                </a:solidFill>
                <a:latin typeface="+mn-lt"/>
                <a:ea typeface="MS PGothic"/>
                <a:cs typeface="MS PGothic"/>
              </a:rPr>
              <a:t>Ormel</a:t>
            </a:r>
            <a:r>
              <a:rPr lang="en-US" sz="1200" dirty="0" smtClean="0">
                <a:solidFill>
                  <a:schemeClr val="tx1"/>
                </a:solidFill>
                <a:latin typeface="+mn-lt"/>
                <a:ea typeface="MS PGothic"/>
                <a:cs typeface="MS PGothic"/>
              </a:rPr>
              <a:t>, </a:t>
            </a:r>
            <a:r>
              <a:rPr lang="en-US" sz="1200" dirty="0" err="1" smtClean="0">
                <a:solidFill>
                  <a:schemeClr val="tx1"/>
                </a:solidFill>
                <a:latin typeface="+mn-lt"/>
                <a:ea typeface="MS PGothic"/>
                <a:cs typeface="MS PGothic"/>
              </a:rPr>
              <a:t>J.ollebergh</a:t>
            </a:r>
            <a:r>
              <a:rPr lang="en-US" sz="1200" dirty="0" smtClean="0">
                <a:solidFill>
                  <a:schemeClr val="tx1"/>
                </a:solidFill>
                <a:latin typeface="+mn-lt"/>
                <a:ea typeface="MS PGothic"/>
                <a:cs typeface="MS PGothic"/>
              </a:rPr>
              <a:t>, W. A. (2013). Cannabis use and vulnerability for psychosis in early adolescence-a TRAILS study. Addiction, 108(4), 733-740. </a:t>
            </a:r>
            <a:endParaRPr lang="en-US" sz="1200" dirty="0" smtClean="0">
              <a:ea typeface="MS PGothic"/>
              <a:cs typeface="MS PGothic"/>
            </a:endParaRPr>
          </a:p>
          <a:p>
            <a:pPr marL="228600" indent="-228600">
              <a:buAutoNum type="arabicPeriod"/>
            </a:pPr>
            <a:r>
              <a:rPr lang="en-US" sz="1200" dirty="0" smtClean="0">
                <a:solidFill>
                  <a:schemeClr val="tx1"/>
                </a:solidFill>
                <a:latin typeface="+mn-lt"/>
                <a:ea typeface="MS PGothic"/>
                <a:cs typeface="MS PGothic"/>
              </a:rPr>
              <a:t> </a:t>
            </a:r>
            <a:r>
              <a:rPr lang="en-US" sz="1200" dirty="0" err="1" smtClean="0">
                <a:solidFill>
                  <a:schemeClr val="tx1"/>
                </a:solidFill>
                <a:latin typeface="+mn-lt"/>
                <a:ea typeface="MS PGothic"/>
                <a:cs typeface="MS PGothic"/>
              </a:rPr>
              <a:t>Manrique</a:t>
            </a:r>
            <a:r>
              <a:rPr lang="en-US" sz="1200" dirty="0" smtClean="0">
                <a:solidFill>
                  <a:schemeClr val="tx1"/>
                </a:solidFill>
                <a:latin typeface="+mn-lt"/>
                <a:ea typeface="MS PGothic"/>
                <a:cs typeface="MS PGothic"/>
              </a:rPr>
              <a:t>-Garcia, E., </a:t>
            </a:r>
            <a:r>
              <a:rPr lang="en-US" sz="1200" dirty="0" err="1" smtClean="0">
                <a:solidFill>
                  <a:schemeClr val="tx1"/>
                </a:solidFill>
                <a:latin typeface="+mn-lt"/>
                <a:ea typeface="MS PGothic"/>
                <a:cs typeface="MS PGothic"/>
              </a:rPr>
              <a:t>Zammit</a:t>
            </a:r>
            <a:r>
              <a:rPr lang="en-US" sz="1200" dirty="0" smtClean="0">
                <a:solidFill>
                  <a:schemeClr val="tx1"/>
                </a:solidFill>
                <a:latin typeface="+mn-lt"/>
                <a:ea typeface="MS PGothic"/>
                <a:cs typeface="MS PGothic"/>
              </a:rPr>
              <a:t>, S., Dalman, C., </a:t>
            </a:r>
            <a:r>
              <a:rPr lang="en-US" sz="1200" dirty="0" err="1" smtClean="0">
                <a:solidFill>
                  <a:schemeClr val="tx1"/>
                </a:solidFill>
                <a:latin typeface="+mn-lt"/>
                <a:ea typeface="MS PGothic"/>
                <a:cs typeface="MS PGothic"/>
              </a:rPr>
              <a:t>Hemmingsson</a:t>
            </a:r>
            <a:r>
              <a:rPr lang="en-US" sz="1200" dirty="0" smtClean="0">
                <a:solidFill>
                  <a:schemeClr val="tx1"/>
                </a:solidFill>
                <a:latin typeface="+mn-lt"/>
                <a:ea typeface="MS PGothic"/>
                <a:cs typeface="MS PGothic"/>
              </a:rPr>
              <a:t>, T., &amp; </a:t>
            </a:r>
            <a:r>
              <a:rPr lang="en-US" sz="1200" dirty="0" err="1" smtClean="0">
                <a:solidFill>
                  <a:schemeClr val="tx1"/>
                </a:solidFill>
                <a:latin typeface="+mn-lt"/>
                <a:ea typeface="MS PGothic"/>
                <a:cs typeface="MS PGothic"/>
              </a:rPr>
              <a:t>Allebeck</a:t>
            </a:r>
            <a:r>
              <a:rPr lang="en-US" sz="1200" dirty="0" smtClean="0">
                <a:solidFill>
                  <a:schemeClr val="tx1"/>
                </a:solidFill>
                <a:latin typeface="+mn-lt"/>
                <a:ea typeface="MS PGothic"/>
                <a:cs typeface="MS PGothic"/>
              </a:rPr>
              <a:t>, P. (2012). Cannabis use and depression: a longitudinal study of a national cohort of Swedish conscripts. [Research Support, Non-U.S. Gov't]. BMC Psychiatry, 12, 112. </a:t>
            </a:r>
            <a:r>
              <a:rPr lang="en-US" sz="1200" dirty="0" smtClean="0">
                <a:ea typeface="MS PGothic"/>
                <a:cs typeface="MS PGothic"/>
              </a:rPr>
              <a:t>3. </a:t>
            </a:r>
          </a:p>
          <a:p>
            <a:pPr marL="228600" indent="-228600">
              <a:buAutoNum type="arabicPeriod"/>
            </a:pPr>
            <a:r>
              <a:rPr lang="en-US" sz="1200" dirty="0" err="1" smtClean="0">
                <a:ea typeface="MS PGothic"/>
                <a:cs typeface="MS PGothic"/>
              </a:rPr>
              <a:t>Fairman</a:t>
            </a:r>
            <a:r>
              <a:rPr lang="en-US" sz="1200" dirty="0" smtClean="0">
                <a:ea typeface="MS PGothic"/>
                <a:cs typeface="MS PGothic"/>
              </a:rPr>
              <a:t>, B. J., &amp; Anthony, J. C. (2012). Are early-onset cannabis smokers at an increased risk of depression spells?  J Affect </a:t>
            </a:r>
            <a:r>
              <a:rPr lang="en-US" sz="1200" dirty="0" err="1" smtClean="0">
                <a:ea typeface="MS PGothic"/>
                <a:cs typeface="MS PGothic"/>
              </a:rPr>
              <a:t>Disord</a:t>
            </a:r>
            <a:r>
              <a:rPr lang="en-US" sz="1200" dirty="0" smtClean="0">
                <a:ea typeface="MS PGothic"/>
                <a:cs typeface="MS PGothic"/>
              </a:rPr>
              <a:t>, 138(1-2), 54-62. </a:t>
            </a:r>
          </a:p>
          <a:p>
            <a:pPr marL="228600" indent="-228600">
              <a:buAutoNum type="arabicPeriod"/>
            </a:pPr>
            <a:r>
              <a:rPr lang="en-US" sz="1200" dirty="0" smtClean="0"/>
              <a:t>Patton GC, Coffey C, Carlin JB, </a:t>
            </a:r>
            <a:r>
              <a:rPr lang="en-US" sz="1200" dirty="0" err="1" smtClean="0"/>
              <a:t>Degenhardt</a:t>
            </a:r>
            <a:r>
              <a:rPr lang="en-US" sz="1200" dirty="0" smtClean="0"/>
              <a:t> L, </a:t>
            </a:r>
            <a:r>
              <a:rPr lang="en-US" sz="1200" dirty="0" err="1" smtClean="0"/>
              <a:t>Lynskey</a:t>
            </a:r>
            <a:r>
              <a:rPr lang="en-US" sz="1200" dirty="0" smtClean="0"/>
              <a:t> M, Hall W. Cannabis use and mental health in young people: cohort study. BMJ 2002;325:1195-1198</a:t>
            </a:r>
            <a:endParaRPr lang="en-US" sz="1200" dirty="0" smtClean="0">
              <a:ea typeface="MS PGothic"/>
              <a:cs typeface="MS PGothic"/>
            </a:endParaRPr>
          </a:p>
          <a:p>
            <a:pPr marL="228600" indent="-228600">
              <a:buAutoNum type="arabicPeriod"/>
            </a:pPr>
            <a:r>
              <a:rPr lang="en-US" sz="1200" dirty="0" smtClean="0">
                <a:ea typeface="MS PGothic"/>
                <a:cs typeface="MS PGothic"/>
              </a:rPr>
              <a:t>Fergusson, D. M., </a:t>
            </a:r>
            <a:r>
              <a:rPr lang="en-US" sz="1200" dirty="0" err="1" smtClean="0">
                <a:ea typeface="MS PGothic"/>
                <a:cs typeface="MS PGothic"/>
              </a:rPr>
              <a:t>Horwood</a:t>
            </a:r>
            <a:r>
              <a:rPr lang="en-US" sz="1200" dirty="0" smtClean="0">
                <a:ea typeface="MS PGothic"/>
                <a:cs typeface="MS PGothic"/>
              </a:rPr>
              <a:t>, L. J., &amp; Swain-Campbell, N. (2002). </a:t>
            </a:r>
            <a:r>
              <a:rPr lang="en-US" sz="1200" dirty="0" smtClean="0"/>
              <a:t>J. The relationship between marijuana initiation and dropping out of high school. Health Econ 2000;9:9-18</a:t>
            </a:r>
          </a:p>
          <a:p>
            <a:pPr marL="228600" indent="-228600">
              <a:buAutoNum type="arabicPeriod"/>
            </a:pPr>
            <a:r>
              <a:rPr lang="en-US" sz="1200" dirty="0" smtClean="0"/>
              <a:t>Fergusson DM, Boden JM. Cannabis use and later life outcomes. Addiction 2008;103:969-976</a:t>
            </a:r>
          </a:p>
          <a:p>
            <a:pPr marL="228600" indent="-228600">
              <a:buAutoNum type="arabicPeriod"/>
            </a:pPr>
            <a:r>
              <a:rPr lang="en-US" sz="1200" dirty="0" smtClean="0"/>
              <a:t>Brook JS, Lee JY, Finch SJ, Seltzer N, Brook DW. Adult work commitment, financial stability, and social environment as related to trajectories of marijuana use beginning in adolescence. </a:t>
            </a:r>
            <a:r>
              <a:rPr lang="en-US" sz="1200" dirty="0" err="1" smtClean="0"/>
              <a:t>Subst</a:t>
            </a:r>
            <a:r>
              <a:rPr lang="en-US" sz="1200" dirty="0" smtClean="0"/>
              <a:t> </a:t>
            </a:r>
            <a:r>
              <a:rPr lang="en-US" sz="1200" dirty="0" err="1" smtClean="0"/>
              <a:t>Abus</a:t>
            </a:r>
            <a:r>
              <a:rPr lang="en-US" sz="1200" dirty="0" smtClean="0"/>
              <a:t> 2013;34:298-305</a:t>
            </a:r>
            <a:endParaRPr lang="en-US" sz="1200" dirty="0" smtClean="0">
              <a:ea typeface="MS PGothic"/>
              <a:cs typeface="MS PGothic"/>
            </a:endParaRPr>
          </a:p>
          <a:p>
            <a:pPr marL="228600" indent="-228600">
              <a:buAutoNum type="arabicPeriod"/>
            </a:pPr>
            <a:r>
              <a:rPr lang="en-US" sz="1200" dirty="0" smtClean="0">
                <a:ea typeface="MS PGothic"/>
                <a:cs typeface="MS PGothic"/>
              </a:rPr>
              <a:t> </a:t>
            </a:r>
            <a:r>
              <a:rPr lang="en-US" sz="1200" dirty="0" smtClean="0"/>
              <a:t>Meier MH, </a:t>
            </a:r>
            <a:r>
              <a:rPr lang="en-US" sz="1200" dirty="0" err="1" smtClean="0"/>
              <a:t>Caspi</a:t>
            </a:r>
            <a:r>
              <a:rPr lang="en-US" sz="1200" dirty="0" smtClean="0"/>
              <a:t> A, Ambler A, et al. Persistent cannabis users show neuropsychological decline from childhood to midlife. </a:t>
            </a:r>
            <a:r>
              <a:rPr lang="en-US" sz="1200" dirty="0" err="1" smtClean="0"/>
              <a:t>Proc</a:t>
            </a:r>
            <a:r>
              <a:rPr lang="en-US" sz="1200" dirty="0" smtClean="0"/>
              <a:t> </a:t>
            </a:r>
            <a:r>
              <a:rPr lang="en-US" sz="1200" dirty="0" err="1" smtClean="0"/>
              <a:t>Natl</a:t>
            </a:r>
            <a:r>
              <a:rPr lang="en-US" sz="1200" dirty="0" smtClean="0"/>
              <a:t> </a:t>
            </a:r>
            <a:r>
              <a:rPr lang="en-US" sz="1200" dirty="0" err="1" smtClean="0"/>
              <a:t>Acad</a:t>
            </a:r>
            <a:r>
              <a:rPr lang="en-US" sz="1200" dirty="0" smtClean="0"/>
              <a:t> </a:t>
            </a:r>
            <a:r>
              <a:rPr lang="en-US" sz="1200" dirty="0" err="1" smtClean="0"/>
              <a:t>Sci</a:t>
            </a:r>
            <a:r>
              <a:rPr lang="en-US" sz="1200" dirty="0" smtClean="0"/>
              <a:t> U S A 2012;109:E2657-E2564</a:t>
            </a:r>
          </a:p>
          <a:p>
            <a:pPr marL="228600" indent="-228600">
              <a:buFontTx/>
              <a:buAutoNum type="arabicPeriod"/>
            </a:pPr>
            <a:r>
              <a:rPr lang="en-US" sz="1200" dirty="0" err="1" smtClean="0"/>
              <a:t>Zalesky</a:t>
            </a:r>
            <a:r>
              <a:rPr lang="en-US" sz="1200" dirty="0" smtClean="0"/>
              <a:t> A, </a:t>
            </a:r>
            <a:r>
              <a:rPr lang="en-US" sz="1200" dirty="0" err="1" smtClean="0"/>
              <a:t>Solowij</a:t>
            </a:r>
            <a:r>
              <a:rPr lang="en-US" sz="1200" dirty="0" smtClean="0"/>
              <a:t> N, </a:t>
            </a:r>
            <a:r>
              <a:rPr lang="en-US" sz="1200" dirty="0" err="1" smtClean="0"/>
              <a:t>Yucel</a:t>
            </a:r>
            <a:r>
              <a:rPr lang="en-US" sz="1200" dirty="0" smtClean="0"/>
              <a:t> M, et al. Effect of long-term cannabis use on axonal </a:t>
            </a:r>
            <a:r>
              <a:rPr lang="en-US" sz="1200" dirty="0" err="1" smtClean="0"/>
              <a:t>fibre</a:t>
            </a:r>
            <a:r>
              <a:rPr lang="en-US" sz="1200" dirty="0" smtClean="0"/>
              <a:t> connectivity. Brain 2012;135:2245-2255 </a:t>
            </a:r>
          </a:p>
          <a:p>
            <a:pPr marL="228600" indent="-228600">
              <a:buAutoNum type="arabicPeriod"/>
            </a:pPr>
            <a:r>
              <a:rPr lang="en-US" sz="1200" dirty="0" smtClean="0"/>
              <a:t>Lopez-Quintero C, Perez de los </a:t>
            </a:r>
            <a:r>
              <a:rPr lang="en-US" sz="1200" dirty="0" err="1" smtClean="0"/>
              <a:t>Cobos</a:t>
            </a:r>
            <a:r>
              <a:rPr lang="en-US" sz="1200" dirty="0" smtClean="0"/>
              <a:t> J, </a:t>
            </a:r>
            <a:r>
              <a:rPr lang="en-US" sz="1200" dirty="0" err="1" smtClean="0"/>
              <a:t>Hasin</a:t>
            </a:r>
            <a:r>
              <a:rPr lang="en-US" sz="1200" dirty="0" smtClean="0"/>
              <a:t> DS, et al. Probability and predictors of transition from first use to dependence on nicotine, alcohol, cannabis, and cocaine: results of the National Epidemiologic Survey on Alcohol and Related Conditions (NESARC). Drug Alcohol Depend 2011;115:120-130. 8. </a:t>
            </a:r>
          </a:p>
          <a:p>
            <a:pPr marL="228600" indent="-228600">
              <a:buAutoNum type="arabicPeriod"/>
            </a:pPr>
            <a:r>
              <a:rPr lang="en-US" sz="1200" dirty="0" smtClean="0"/>
              <a:t>Hall W, </a:t>
            </a:r>
            <a:r>
              <a:rPr lang="en-US" sz="1200" dirty="0" err="1" smtClean="0"/>
              <a:t>Degenhardt</a:t>
            </a:r>
            <a:r>
              <a:rPr lang="en-US" sz="1200" dirty="0" smtClean="0"/>
              <a:t> L. Adverse health effects of non-medical cannabis use. Lancet 2009;374:1383-1391 9. </a:t>
            </a:r>
          </a:p>
          <a:p>
            <a:endParaRPr lang="en-US" dirty="0"/>
          </a:p>
        </p:txBody>
      </p:sp>
      <p:sp>
        <p:nvSpPr>
          <p:cNvPr id="4" name="Slide Number Placeholder 3"/>
          <p:cNvSpPr>
            <a:spLocks noGrp="1"/>
          </p:cNvSpPr>
          <p:nvPr>
            <p:ph type="sldNum" sz="quarter" idx="10"/>
          </p:nvPr>
        </p:nvSpPr>
        <p:spPr/>
        <p:txBody>
          <a:bodyPr/>
          <a:lstStyle/>
          <a:p>
            <a:fld id="{45F4B118-07B6-44EE-B062-CDF59AC5042B}" type="slidenum">
              <a:rPr lang="en-US" smtClean="0"/>
              <a:t>35</a:t>
            </a:fld>
            <a:endParaRPr lang="en-US"/>
          </a:p>
        </p:txBody>
      </p:sp>
    </p:spTree>
    <p:extLst>
      <p:ext uri="{BB962C8B-B14F-4D97-AF65-F5344CB8AC3E}">
        <p14:creationId xmlns:p14="http://schemas.microsoft.com/office/powerpoint/2010/main" val="1133505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During</a:t>
            </a:r>
            <a:r>
              <a:rPr lang="en-US" baseline="0" dirty="0" smtClean="0"/>
              <a:t> 2019 in</a:t>
            </a:r>
            <a:r>
              <a:rPr lang="en-US" dirty="0" smtClean="0"/>
              <a:t> the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4.5% of adolescents ages 12-17 were diagnosed with a past year SUD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8.3% of adolescents ages 12-17 were diagnosed with a past year SUD</a:t>
            </a:r>
            <a:r>
              <a:rPr lang="en-US" baseline="0" dirty="0" smtClean="0"/>
              <a:t> </a:t>
            </a:r>
            <a:r>
              <a:rPr lang="en-US" dirty="0" smtClean="0"/>
              <a:t>received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0.7%  of (all) adolescents ages 12-17 received any SUD treatment</a:t>
            </a:r>
            <a:endParaRPr lang="en-US" dirty="0"/>
          </a:p>
        </p:txBody>
      </p:sp>
      <p:sp>
        <p:nvSpPr>
          <p:cNvPr id="4" name="Slide Number Placeholder 3"/>
          <p:cNvSpPr>
            <a:spLocks noGrp="1"/>
          </p:cNvSpPr>
          <p:nvPr>
            <p:ph type="sldNum" sz="quarter" idx="10"/>
          </p:nvPr>
        </p:nvSpPr>
        <p:spPr/>
        <p:txBody>
          <a:bodyPr/>
          <a:lstStyle/>
          <a:p>
            <a:fld id="{5E8D14DB-8078-4C9A-BBB5-F0EE99690D9B}" type="slidenum">
              <a:rPr lang="en-US" smtClean="0"/>
              <a:t>4</a:t>
            </a:fld>
            <a:endParaRPr lang="en-US"/>
          </a:p>
        </p:txBody>
      </p:sp>
    </p:spTree>
    <p:extLst>
      <p:ext uri="{BB962C8B-B14F-4D97-AF65-F5344CB8AC3E}">
        <p14:creationId xmlns:p14="http://schemas.microsoft.com/office/powerpoint/2010/main" val="698475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now going to talk about nicotine. Despite years of decline in tobacco and nicotine use in adolescent populations, the past few years have shown an increase in rates of use among adolescents, largely due to vaping mechanisms. </a:t>
            </a:r>
          </a:p>
        </p:txBody>
      </p:sp>
      <p:sp>
        <p:nvSpPr>
          <p:cNvPr id="4" name="Slide Number Placeholder 3"/>
          <p:cNvSpPr>
            <a:spLocks noGrp="1"/>
          </p:cNvSpPr>
          <p:nvPr>
            <p:ph type="sldNum" sz="quarter" idx="5"/>
          </p:nvPr>
        </p:nvSpPr>
        <p:spPr/>
        <p:txBody>
          <a:bodyPr/>
          <a:lstStyle/>
          <a:p>
            <a:fld id="{C41496EA-5828-41C7-A873-817E3726A683}" type="slidenum">
              <a:rPr lang="en-US" smtClean="0"/>
              <a:t>36</a:t>
            </a:fld>
            <a:endParaRPr lang="en-US" dirty="0"/>
          </a:p>
        </p:txBody>
      </p:sp>
    </p:spTree>
    <p:extLst>
      <p:ext uri="{BB962C8B-B14F-4D97-AF65-F5344CB8AC3E}">
        <p14:creationId xmlns:p14="http://schemas.microsoft.com/office/powerpoint/2010/main" val="2005295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that nicotine is so dangerous for adolescents is that it impacts the adolescent brain very differently than the adult brain. While adults may experience the negative effects of nicotine, especially in high doses, adolescents experience more rewarding effects. Their locomotor activity increases, they have less withdrawal symptoms when they don’t use, and they tolerate high doses very well. All of this contributes to developing nicotine use disorders very quickly, especially when exposed to high doses of nicotine</a:t>
            </a:r>
            <a:r>
              <a:rPr lang="en-US" dirty="0" smtClean="0"/>
              <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Due to the high doses of nicotine that vaping devices can administer in short periods of time, many people who vape experience nicotine toxicity. Symptoms include stomach pain, dizziness, headaches and decreased concentration.</a:t>
            </a:r>
          </a:p>
          <a:p>
            <a:endParaRPr lang="en-US" dirty="0"/>
          </a:p>
        </p:txBody>
      </p:sp>
      <p:sp>
        <p:nvSpPr>
          <p:cNvPr id="4" name="Slide Number Placeholder 3"/>
          <p:cNvSpPr>
            <a:spLocks noGrp="1"/>
          </p:cNvSpPr>
          <p:nvPr>
            <p:ph type="sldNum" sz="quarter" idx="5"/>
          </p:nvPr>
        </p:nvSpPr>
        <p:spPr/>
        <p:txBody>
          <a:bodyPr/>
          <a:lstStyle/>
          <a:p>
            <a:fld id="{C41496EA-5828-41C7-A873-817E3726A683}" type="slidenum">
              <a:rPr lang="en-US" smtClean="0"/>
              <a:t>38</a:t>
            </a:fld>
            <a:endParaRPr lang="en-US" dirty="0"/>
          </a:p>
        </p:txBody>
      </p:sp>
    </p:spTree>
    <p:extLst>
      <p:ext uri="{BB962C8B-B14F-4D97-AF65-F5344CB8AC3E}">
        <p14:creationId xmlns:p14="http://schemas.microsoft.com/office/powerpoint/2010/main" val="847950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7442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other most publicized consequences of marijuana use and vaping is EVALI, or e-cigarette or vaping associated lung injury. The CDC initially reported cases in Spring of 2019, and as of February 2020 there were </a:t>
            </a:r>
            <a:r>
              <a:rPr lang="en-US" sz="1200" b="0" i="0" kern="1200" dirty="0">
                <a:solidFill>
                  <a:schemeClr val="tx1"/>
                </a:solidFill>
                <a:effectLst/>
                <a:latin typeface="+mn-lt"/>
                <a:ea typeface="+mn-ea"/>
                <a:cs typeface="+mn-cs"/>
              </a:rPr>
              <a:t>2807 cases reported with 68 deaths. We now know that EVALI can present as a much broader spectrum of symptoms and pulmonary severity. </a:t>
            </a:r>
            <a:endParaRPr lang="en-US" dirty="0"/>
          </a:p>
          <a:p>
            <a:endParaRPr lang="en-US" dirty="0"/>
          </a:p>
          <a:p>
            <a:r>
              <a:rPr lang="en-US" dirty="0"/>
              <a:t>Confirmed case = history of vaping in 90d prior + pulmonary infiltrates or opacities on CXR or ground-glass opacities on chest CT + absence pulmonary infection on workup + no alternative plausible diagnosis</a:t>
            </a:r>
          </a:p>
          <a:p>
            <a:endParaRPr lang="en-US" dirty="0"/>
          </a:p>
          <a:p>
            <a:r>
              <a:rPr lang="en-US" dirty="0"/>
              <a:t>Probable cause = history vaping + imaging findings + no evidence of alternative diagnosis + POSITIVE test for pulmonary infection that is NOT thought to be only cause of symptoms</a:t>
            </a:r>
          </a:p>
        </p:txBody>
      </p:sp>
      <p:sp>
        <p:nvSpPr>
          <p:cNvPr id="4" name="Slide Number Placeholder 3"/>
          <p:cNvSpPr>
            <a:spLocks noGrp="1"/>
          </p:cNvSpPr>
          <p:nvPr>
            <p:ph type="sldNum" sz="quarter" idx="5"/>
          </p:nvPr>
        </p:nvSpPr>
        <p:spPr/>
        <p:txBody>
          <a:bodyPr/>
          <a:lstStyle/>
          <a:p>
            <a:fld id="{055A9334-5CBE-0D4B-B40C-04D264D622A4}" type="slidenum">
              <a:rPr lang="en-US" smtClean="0"/>
              <a:t>44</a:t>
            </a:fld>
            <a:endParaRPr lang="en-US"/>
          </a:p>
        </p:txBody>
      </p:sp>
    </p:spTree>
    <p:extLst>
      <p:ext uri="{BB962C8B-B14F-4D97-AF65-F5344CB8AC3E}">
        <p14:creationId xmlns:p14="http://schemas.microsoft.com/office/powerpoint/2010/main" val="2570218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365125" y="711200"/>
            <a:ext cx="6283325" cy="3535363"/>
          </a:xfrm>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Alcohol is a central nervous system depressant. It acts at many sites, including the reticular formation, spinal cord, cerebellum and cerebral cortex, and on many neurotransmitter systems. Alcohol is a very small molecule and is soluble in "lipid" and water solutions. Because of these properties, alcohol gets into the bloodstream very easily and also crosses the blood brain barrier. Some of the neurochemical effects of alcohol are: </a:t>
            </a:r>
          </a:p>
          <a:p>
            <a:pPr eaLnBrk="1" hangingPunct="1"/>
            <a:r>
              <a:rPr lang="en-US" dirty="0">
                <a:latin typeface="Arial" pitchFamily="34" charset="0"/>
              </a:rPr>
              <a:t>Increased turnover of norepinephrine and dopamine</a:t>
            </a:r>
          </a:p>
          <a:p>
            <a:pPr eaLnBrk="1" hangingPunct="1"/>
            <a:r>
              <a:rPr lang="en-US" dirty="0">
                <a:latin typeface="Arial" pitchFamily="34" charset="0"/>
              </a:rPr>
              <a:t>Decreased transmission in acetylcholine systems </a:t>
            </a:r>
          </a:p>
          <a:p>
            <a:pPr eaLnBrk="1" hangingPunct="1"/>
            <a:r>
              <a:rPr lang="en-US" dirty="0">
                <a:latin typeface="Arial" pitchFamily="34" charset="0"/>
              </a:rPr>
              <a:t>Increased transmission in GABA systems </a:t>
            </a:r>
          </a:p>
          <a:p>
            <a:pPr eaLnBrk="1" hangingPunct="1"/>
            <a:r>
              <a:rPr lang="en-US" dirty="0">
                <a:latin typeface="Arial" pitchFamily="34" charset="0"/>
              </a:rPr>
              <a:t>Increased production of beta-endorphin in the hypothalamus </a:t>
            </a:r>
          </a:p>
          <a:p>
            <a:pPr eaLnBrk="1" hangingPunct="1"/>
            <a:endParaRPr lang="en-US" dirty="0">
              <a:latin typeface="Arial" pitchFamily="34" charset="0"/>
            </a:endParaRPr>
          </a:p>
          <a:p>
            <a:pPr marL="465887" lvl="1"/>
            <a:r>
              <a:rPr lang="en-US" b="0" u="none" dirty="0"/>
              <a:t>They use alcohol differently </a:t>
            </a:r>
          </a:p>
          <a:p>
            <a:pPr marL="1106481" lvl="2" indent="-174708">
              <a:buFont typeface="Arial" pitchFamily="34" charset="0"/>
              <a:buChar char="•"/>
            </a:pPr>
            <a:r>
              <a:rPr lang="en-US" b="0" u="none" dirty="0"/>
              <a:t>e.g.</a:t>
            </a:r>
            <a:r>
              <a:rPr lang="en-US" b="0" u="none" baseline="0" dirty="0"/>
              <a:t> adolescents may drink to fulfill their developmental drive to engage in risk-taking behavior</a:t>
            </a:r>
          </a:p>
          <a:p>
            <a:pPr marL="1106481" lvl="2" indent="-174708">
              <a:buFont typeface="Arial" pitchFamily="34" charset="0"/>
              <a:buChar char="•"/>
            </a:pPr>
            <a:r>
              <a:rPr lang="en-US" b="0" u="none" baseline="0" dirty="0"/>
              <a:t>e.g. binge drinking is more common amongst adolescents, due in part, as we’ll discuss shortly, to adolescents’ reduced sensitivity to </a:t>
            </a:r>
            <a:r>
              <a:rPr lang="en-US" b="0" u="none" baseline="0" dirty="0">
                <a:latin typeface="Arial" charset="0"/>
              </a:rPr>
              <a:t>the motor impairing effects of alcohol such as lack of coordination or drowsiness.</a:t>
            </a:r>
            <a:endParaRPr lang="en-US" b="0" u="none" baseline="0" dirty="0">
              <a:latin typeface="+mn-lt"/>
            </a:endParaRPr>
          </a:p>
          <a:p>
            <a:pPr marL="465887" lvl="1"/>
            <a:r>
              <a:rPr lang="en-US" b="0" u="none" dirty="0"/>
              <a:t>b. They face different long term risks </a:t>
            </a:r>
          </a:p>
          <a:p>
            <a:pPr marL="1106481" lvl="2" indent="-174708">
              <a:buFont typeface="Arial" pitchFamily="34" charset="0"/>
              <a:buChar char="•"/>
            </a:pPr>
            <a:r>
              <a:rPr lang="en-US" b="0" u="none" dirty="0"/>
              <a:t>e.g. because the brain does not fully develop until age</a:t>
            </a:r>
            <a:r>
              <a:rPr lang="en-US" b="0" u="none" baseline="0" dirty="0"/>
              <a:t> 25, substance use negatively impacts the growth of still-developing brain structures in adolescents, leading to permanent changes in brain structure and function that can cause cognitive or learning problems and predispose persons to substance use disorders</a:t>
            </a:r>
          </a:p>
          <a:p>
            <a:pPr marL="465887" lvl="1"/>
            <a:r>
              <a:rPr lang="en-US" b="0" u="none" baseline="0" dirty="0"/>
              <a:t>c. They have greater </a:t>
            </a:r>
            <a:r>
              <a:rPr lang="en-US" b="0" u="none" dirty="0"/>
              <a:t>use of other psycho-active substances </a:t>
            </a:r>
          </a:p>
          <a:p>
            <a:pPr eaLnBrk="1" hangingPunct="1"/>
            <a:endParaRPr lang="en-US" dirty="0">
              <a:latin typeface="Arial" pitchFamily="34" charset="0"/>
            </a:endParaRPr>
          </a:p>
          <a:p>
            <a:r>
              <a:rPr lang="en-US" dirty="0"/>
              <a:t>Because alcohol can cross the blood brain barrier, it affects multiple areas and functions of the brain:</a:t>
            </a:r>
          </a:p>
          <a:p>
            <a:r>
              <a:rPr lang="en-US" dirty="0"/>
              <a:t>1. The brain stem (made up of the Pons, Medulla, and Midbrain), regulates breathing, heart rate, and consciousness</a:t>
            </a:r>
          </a:p>
          <a:p>
            <a:r>
              <a:rPr lang="en-US" dirty="0"/>
              <a:t>2. Frontal Lobe– involved in movement, problem-solving, concentrating, thinking, mood, behavior, and personality</a:t>
            </a:r>
          </a:p>
          <a:p>
            <a:r>
              <a:rPr lang="en-US" dirty="0"/>
              <a:t>3. Temporal – involved in hearing, language, and memory</a:t>
            </a:r>
          </a:p>
          <a:p>
            <a:r>
              <a:rPr lang="en-US" dirty="0"/>
              <a:t>4. Parietal – involved in sensation awareness, language, perception, attention, and body awareness </a:t>
            </a:r>
          </a:p>
          <a:p>
            <a:r>
              <a:rPr lang="en-US" dirty="0"/>
              <a:t>5. Occipital – involved in vision and perception</a:t>
            </a:r>
          </a:p>
          <a:p>
            <a:r>
              <a:rPr lang="en-US" dirty="0"/>
              <a:t>6. Cerebellum – involved in posture, balance, and coordination of movement</a:t>
            </a:r>
          </a:p>
          <a:p>
            <a:endParaRPr lang="en-US" dirty="0"/>
          </a:p>
          <a:p>
            <a:pPr eaLnBrk="1" hangingPunct="1"/>
            <a:endParaRPr lang="en-US" dirty="0">
              <a:latin typeface="Arial"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eaLnBrk="0" hangingPunct="0">
              <a:defRPr sz="5500">
                <a:solidFill>
                  <a:srgbClr val="FDD518"/>
                </a:solidFill>
                <a:latin typeface="HelveticaNeue HeavyCond"/>
                <a:ea typeface="MS PGothic" pitchFamily="34" charset="-128"/>
              </a:defRPr>
            </a:lvl1pPr>
            <a:lvl2pPr marL="757066" indent="-291179" defTabSz="941480" eaLnBrk="0" hangingPunct="0">
              <a:defRPr sz="5500">
                <a:solidFill>
                  <a:srgbClr val="FDD518"/>
                </a:solidFill>
                <a:latin typeface="HelveticaNeue HeavyCond"/>
                <a:ea typeface="MS PGothic" pitchFamily="34" charset="-128"/>
              </a:defRPr>
            </a:lvl2pPr>
            <a:lvl3pPr marL="1164717" indent="-232943" defTabSz="941480" eaLnBrk="0" hangingPunct="0">
              <a:defRPr sz="5500">
                <a:solidFill>
                  <a:srgbClr val="FDD518"/>
                </a:solidFill>
                <a:latin typeface="HelveticaNeue HeavyCond"/>
                <a:ea typeface="MS PGothic" pitchFamily="34" charset="-128"/>
              </a:defRPr>
            </a:lvl3pPr>
            <a:lvl4pPr marL="1630604" indent="-232943" defTabSz="941480" eaLnBrk="0" hangingPunct="0">
              <a:defRPr sz="5500">
                <a:solidFill>
                  <a:srgbClr val="FDD518"/>
                </a:solidFill>
                <a:latin typeface="HelveticaNeue HeavyCond"/>
                <a:ea typeface="MS PGothic" pitchFamily="34" charset="-128"/>
              </a:defRPr>
            </a:lvl4pPr>
            <a:lvl5pPr marL="2096491" indent="-232943" defTabSz="941480" eaLnBrk="0" hangingPunct="0">
              <a:defRPr sz="5500">
                <a:solidFill>
                  <a:srgbClr val="FDD518"/>
                </a:solidFill>
                <a:latin typeface="HelveticaNeue HeavyCond"/>
                <a:ea typeface="MS PGothic" pitchFamily="34" charset="-128"/>
              </a:defRPr>
            </a:lvl5pPr>
            <a:lvl6pPr marL="2562377" indent="-232943" defTabSz="941480" eaLnBrk="0" fontAlgn="base" hangingPunct="0">
              <a:spcBef>
                <a:spcPct val="0"/>
              </a:spcBef>
              <a:spcAft>
                <a:spcPct val="0"/>
              </a:spcAft>
              <a:defRPr sz="5500">
                <a:solidFill>
                  <a:srgbClr val="FDD518"/>
                </a:solidFill>
                <a:latin typeface="HelveticaNeue HeavyCond"/>
                <a:ea typeface="MS PGothic" pitchFamily="34" charset="-128"/>
              </a:defRPr>
            </a:lvl6pPr>
            <a:lvl7pPr marL="3028264" indent="-232943" defTabSz="941480" eaLnBrk="0" fontAlgn="base" hangingPunct="0">
              <a:spcBef>
                <a:spcPct val="0"/>
              </a:spcBef>
              <a:spcAft>
                <a:spcPct val="0"/>
              </a:spcAft>
              <a:defRPr sz="5500">
                <a:solidFill>
                  <a:srgbClr val="FDD518"/>
                </a:solidFill>
                <a:latin typeface="HelveticaNeue HeavyCond"/>
                <a:ea typeface="MS PGothic" pitchFamily="34" charset="-128"/>
              </a:defRPr>
            </a:lvl7pPr>
            <a:lvl8pPr marL="3494151" indent="-232943" defTabSz="941480" eaLnBrk="0" fontAlgn="base" hangingPunct="0">
              <a:spcBef>
                <a:spcPct val="0"/>
              </a:spcBef>
              <a:spcAft>
                <a:spcPct val="0"/>
              </a:spcAft>
              <a:defRPr sz="5500">
                <a:solidFill>
                  <a:srgbClr val="FDD518"/>
                </a:solidFill>
                <a:latin typeface="HelveticaNeue HeavyCond"/>
                <a:ea typeface="MS PGothic" pitchFamily="34" charset="-128"/>
              </a:defRPr>
            </a:lvl8pPr>
            <a:lvl9pPr marL="3960038" indent="-232943" defTabSz="941480" eaLnBrk="0" fontAlgn="base" hangingPunct="0">
              <a:spcBef>
                <a:spcPct val="0"/>
              </a:spcBef>
              <a:spcAft>
                <a:spcPct val="0"/>
              </a:spcAft>
              <a:defRPr sz="5500">
                <a:solidFill>
                  <a:srgbClr val="FDD518"/>
                </a:solidFill>
                <a:latin typeface="HelveticaNeue HeavyCond"/>
                <a:ea typeface="MS PGothic" pitchFamily="34" charset="-128"/>
              </a:defRPr>
            </a:lvl9pPr>
          </a:lstStyle>
          <a:p>
            <a:fld id="{808A3364-8932-49A1-B41E-45DCC89B0565}" type="slidenum">
              <a:rPr lang="en-US" sz="1100">
                <a:solidFill>
                  <a:schemeClr val="tx1"/>
                </a:solidFill>
                <a:latin typeface="Arial" pitchFamily="34" charset="0"/>
              </a:rPr>
              <a:pPr/>
              <a:t>45</a:t>
            </a:fld>
            <a:endParaRPr lang="en-US" sz="1100" dirty="0">
              <a:solidFill>
                <a:schemeClr val="tx1"/>
              </a:solidFill>
              <a:latin typeface="Arial" pitchFamily="34" charset="0"/>
            </a:endParaRPr>
          </a:p>
        </p:txBody>
      </p:sp>
    </p:spTree>
    <p:extLst>
      <p:ext uri="{BB962C8B-B14F-4D97-AF65-F5344CB8AC3E}">
        <p14:creationId xmlns:p14="http://schemas.microsoft.com/office/powerpoint/2010/main" val="3914593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alcohol is a CNS depressant, it causes a relaxing effect in small doses.</a:t>
            </a:r>
          </a:p>
          <a:p>
            <a:r>
              <a:rPr lang="en-US" dirty="0"/>
              <a:t>As we’ve discussed, adolescents lack the impulse control that most adults have, meaning that the vast majority of alcohol consumed by adolescents occurs in the context of a binge. </a:t>
            </a:r>
            <a:endParaRPr lang="en-US" dirty="0" smtClean="0"/>
          </a:p>
          <a:p>
            <a:endParaRPr lang="en-US" dirty="0" smtClean="0"/>
          </a:p>
          <a:p>
            <a:pPr defTabSz="931774">
              <a:defRPr/>
            </a:pPr>
            <a:r>
              <a:rPr lang="en-US" dirty="0" smtClean="0">
                <a:latin typeface="Arial" charset="0"/>
              </a:rPr>
              <a:t>Alcohol also effects adolescents and adults differently. To show this, Researchers performed a test with rats to see how</a:t>
            </a:r>
            <a:r>
              <a:rPr lang="en-US" baseline="0" dirty="0" smtClean="0">
                <a:latin typeface="Arial" charset="0"/>
              </a:rPr>
              <a:t> alcohol effected adolescents and adults differently. </a:t>
            </a:r>
          </a:p>
          <a:p>
            <a:pPr defTabSz="931774">
              <a:defRPr/>
            </a:pPr>
            <a:endParaRPr lang="en-US" baseline="0" dirty="0" smtClean="0">
              <a:latin typeface="Arial" charset="0"/>
            </a:endParaRPr>
          </a:p>
          <a:p>
            <a:pPr defTabSz="931774">
              <a:defRPr/>
            </a:pPr>
            <a:r>
              <a:rPr lang="en-US" dirty="0" smtClean="0">
                <a:latin typeface="Arial" charset="0"/>
              </a:rPr>
              <a:t>They put adolescent and adult rats in an open testing area and tracked their movement. Then, the rats were given alcohol and put back in the open testing area. Adolescent rats’ movement decreased by less than half (47%) whereas adult rats’ movement decreased by more than three-quarters (78%). </a:t>
            </a:r>
          </a:p>
          <a:p>
            <a:pPr marL="698830" lvl="1" indent="-232943" defTabSz="931774">
              <a:buFont typeface="Arial" pitchFamily="34" charset="0"/>
              <a:buChar char="•"/>
              <a:defRPr/>
            </a:pPr>
            <a:r>
              <a:rPr lang="en-US" dirty="0" smtClean="0">
                <a:latin typeface="Arial" charset="0"/>
              </a:rPr>
              <a:t>This demonstrates that a</a:t>
            </a:r>
            <a:r>
              <a:rPr lang="en-US" dirty="0" smtClean="0"/>
              <a:t>dolescent rats are </a:t>
            </a:r>
            <a:r>
              <a:rPr lang="en-US" b="1" u="sng" dirty="0" smtClean="0"/>
              <a:t>less sensitive</a:t>
            </a:r>
            <a:r>
              <a:rPr lang="en-US" dirty="0" smtClean="0"/>
              <a:t> to the motor-impairing effects of alcohol. </a:t>
            </a:r>
            <a:r>
              <a:rPr lang="en-US" u="sng" dirty="0" smtClean="0"/>
              <a:t>Given equivalent doses of alcohol, adults become sedated while adolescents remain active, even though they are impaired.</a:t>
            </a:r>
          </a:p>
          <a:p>
            <a:pPr eaLnBrk="1" hangingPunct="1"/>
            <a:endParaRPr lang="en-US" dirty="0" smtClean="0">
              <a:latin typeface="Arial" pitchFamily="34" charset="0"/>
            </a:endParaRPr>
          </a:p>
          <a:p>
            <a:pPr eaLnBrk="1" hangingPunct="1"/>
            <a:endParaRPr lang="en-US" baseline="0" dirty="0" smtClean="0">
              <a:latin typeface="Arial" charset="0"/>
            </a:endParaRPr>
          </a:p>
          <a:p>
            <a:pPr defTabSz="881365">
              <a:defRPr/>
            </a:pPr>
            <a:r>
              <a:rPr lang="en-US" dirty="0" smtClean="0">
                <a:latin typeface="Arial" charset="0"/>
              </a:rPr>
              <a:t>For the adult rats, it took them longer to find the platform,</a:t>
            </a:r>
            <a:r>
              <a:rPr lang="en-US" baseline="0" dirty="0" smtClean="0">
                <a:latin typeface="Arial" charset="0"/>
              </a:rPr>
              <a:t> and the speed of their swimming movements decreased.</a:t>
            </a:r>
          </a:p>
          <a:p>
            <a:pPr defTabSz="881365">
              <a:defRPr/>
            </a:pPr>
            <a:endParaRPr lang="en-US" baseline="0" dirty="0" smtClean="0">
              <a:latin typeface="Arial" charset="0"/>
            </a:endParaRPr>
          </a:p>
          <a:p>
            <a:r>
              <a:rPr lang="en-US" dirty="0" smtClean="0">
                <a:latin typeface="Arial" charset="0"/>
              </a:rPr>
              <a:t>The adolescent rats also</a:t>
            </a:r>
            <a:r>
              <a:rPr lang="en-US" baseline="0" dirty="0" smtClean="0">
                <a:latin typeface="Arial" charset="0"/>
              </a:rPr>
              <a:t> </a:t>
            </a:r>
            <a:r>
              <a:rPr lang="en-US" dirty="0" smtClean="0">
                <a:latin typeface="Arial" charset="0"/>
              </a:rPr>
              <a:t>took longer to reach the platform but the speed at which they swam stayed the same. </a:t>
            </a:r>
          </a:p>
          <a:p>
            <a:endParaRPr lang="en-US" dirty="0" smtClean="0">
              <a:latin typeface="Arial" charset="0"/>
            </a:endParaRPr>
          </a:p>
          <a:p>
            <a:r>
              <a:rPr lang="en-US" dirty="0" smtClean="0">
                <a:latin typeface="Arial" charset="0"/>
              </a:rPr>
              <a:t>Adolescents</a:t>
            </a:r>
            <a:r>
              <a:rPr lang="en-US" baseline="0" dirty="0" smtClean="0">
                <a:latin typeface="Arial" charset="0"/>
              </a:rPr>
              <a:t> are less sensitive to the motor impairing effects of alcohol, yet the cognitive effects are the same. </a:t>
            </a:r>
            <a:endParaRPr lang="en-US" dirty="0" smtClean="0">
              <a:latin typeface="Arial" charset="0"/>
            </a:endParaRPr>
          </a:p>
          <a:p>
            <a:pPr eaLnBrk="1" hangingPunct="1"/>
            <a:endParaRPr lang="en-US" dirty="0" smtClean="0">
              <a:latin typeface="Arial" pitchFamily="34" charset="0"/>
            </a:endParaRPr>
          </a:p>
          <a:p>
            <a:endParaRPr lang="en-US" dirty="0" smtClean="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C41496EA-5828-41C7-A873-817E3726A683}" type="slidenum">
              <a:rPr lang="en-US" smtClean="0"/>
              <a:t>46</a:t>
            </a:fld>
            <a:endParaRPr lang="en-US" dirty="0"/>
          </a:p>
        </p:txBody>
      </p:sp>
    </p:spTree>
    <p:extLst>
      <p:ext uri="{BB962C8B-B14F-4D97-AF65-F5344CB8AC3E}">
        <p14:creationId xmlns:p14="http://schemas.microsoft.com/office/powerpoint/2010/main" val="408189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p:cNvSpPr>
            <a:spLocks noGrp="1" noChangeArrowheads="1"/>
          </p:cNvSpPr>
          <p:nvPr>
            <p:ph type="ftr" sz="quarter" idx="4"/>
          </p:nvPr>
        </p:nvSpPr>
        <p:spPr>
          <a:noFill/>
        </p:spPr>
        <p:txBody>
          <a:bodyPr/>
          <a:lstStyle/>
          <a:p>
            <a:r>
              <a:rPr lang="en-US">
                <a:ea typeface="MS PGothic"/>
                <a:cs typeface="MS PGothic"/>
              </a:rPr>
              <a:t>Adolescent Substance Abuse: New Strategies for Primary Care</a:t>
            </a:r>
          </a:p>
        </p:txBody>
      </p:sp>
      <p:sp>
        <p:nvSpPr>
          <p:cNvPr id="36866" name="Rectangle 5"/>
          <p:cNvSpPr>
            <a:spLocks noGrp="1" noChangeArrowheads="1"/>
          </p:cNvSpPr>
          <p:nvPr>
            <p:ph type="sldNum" sz="quarter" idx="5"/>
          </p:nvPr>
        </p:nvSpPr>
        <p:spPr>
          <a:noFill/>
        </p:spPr>
        <p:txBody>
          <a:bodyPr/>
          <a:lstStyle/>
          <a:p>
            <a:fld id="{B84B34CD-C5BF-4D03-B41D-05BA817D1677}" type="slidenum">
              <a:rPr lang="en-US" smtClean="0">
                <a:latin typeface="Times New Roman" pitchFamily="18" charset="0"/>
                <a:ea typeface="MS PGothic"/>
                <a:cs typeface="MS PGothic"/>
              </a:rPr>
              <a:pPr/>
              <a:t>47</a:t>
            </a:fld>
            <a:endParaRPr lang="en-US">
              <a:latin typeface="Times New Roman" pitchFamily="18" charset="0"/>
              <a:ea typeface="MS PGothic"/>
              <a:cs typeface="MS PGothic"/>
            </a:endParaRPr>
          </a:p>
        </p:txBody>
      </p:sp>
      <p:sp>
        <p:nvSpPr>
          <p:cNvPr id="36867" name="Slide Image Placeholder 1"/>
          <p:cNvSpPr>
            <a:spLocks noGrp="1" noRot="1" noChangeAspect="1" noTextEdit="1"/>
          </p:cNvSpPr>
          <p:nvPr>
            <p:ph type="sldImg"/>
          </p:nvPr>
        </p:nvSpPr>
        <p:spPr>
          <a:xfrm>
            <a:off x="355600" y="709613"/>
            <a:ext cx="6299200" cy="3544887"/>
          </a:xfrm>
          <a:ln/>
        </p:spPr>
      </p:sp>
      <p:sp>
        <p:nvSpPr>
          <p:cNvPr id="61445" name="Notes Placeholder 2"/>
          <p:cNvSpPr>
            <a:spLocks noGrp="1"/>
          </p:cNvSpPr>
          <p:nvPr>
            <p:ph type="body" idx="1"/>
          </p:nvPr>
        </p:nvSpPr>
        <p:spPr>
          <a:xfrm>
            <a:off x="701040" y="4490035"/>
            <a:ext cx="5608320" cy="4251166"/>
          </a:xfrm>
          <a:ln/>
        </p:spPr>
        <p:txBody>
          <a:bodyPr lIns="94056" tIns="47028" rIns="94056" bIns="47028"/>
          <a:lstStyle/>
          <a:p>
            <a:pPr>
              <a:defRPr/>
            </a:pPr>
            <a:r>
              <a:rPr lang="en-US">
                <a:cs typeface="+mn-cs"/>
              </a:rPr>
              <a:t>Alcohol and other drug use is correlated with significant morbidity during adolescence.</a:t>
            </a:r>
          </a:p>
          <a:p>
            <a:pPr eaLnBrk="1" hangingPunct="1">
              <a:defRPr/>
            </a:pPr>
            <a:endParaRPr lang="en-US">
              <a:effectLst>
                <a:outerShdw blurRad="38100" dist="38100" dir="2700000" algn="tl">
                  <a:srgbClr val="DDDDDD"/>
                </a:outerShdw>
              </a:effectLst>
              <a:cs typeface="+mn-cs"/>
            </a:endParaRPr>
          </a:p>
        </p:txBody>
      </p:sp>
      <p:sp>
        <p:nvSpPr>
          <p:cNvPr id="36869" name="Footer Placeholder 3"/>
          <p:cNvSpPr txBox="1">
            <a:spLocks noGrp="1"/>
          </p:cNvSpPr>
          <p:nvPr/>
        </p:nvSpPr>
        <p:spPr bwMode="auto">
          <a:xfrm>
            <a:off x="0" y="8978453"/>
            <a:ext cx="3037840" cy="471277"/>
          </a:xfrm>
          <a:prstGeom prst="rect">
            <a:avLst/>
          </a:prstGeom>
          <a:noFill/>
          <a:ln w="9525">
            <a:noFill/>
            <a:miter lim="800000"/>
            <a:headEnd/>
            <a:tailEnd/>
          </a:ln>
        </p:spPr>
        <p:txBody>
          <a:bodyPr lIns="94056" tIns="47028" rIns="94056" bIns="47028" anchor="b"/>
          <a:lstStyle/>
          <a:p>
            <a:pPr defTabSz="941480"/>
            <a:r>
              <a:rPr lang="en-US" sz="1200">
                <a:latin typeface="Calibri" pitchFamily="34" charset="0"/>
                <a:cs typeface="MS PGothic"/>
              </a:rPr>
              <a:t>Schram - Misuse of Prescription Meds </a:t>
            </a:r>
          </a:p>
        </p:txBody>
      </p:sp>
      <p:sp>
        <p:nvSpPr>
          <p:cNvPr id="36870" name="Slide Number Placeholder 4"/>
          <p:cNvSpPr txBox="1">
            <a:spLocks noGrp="1"/>
          </p:cNvSpPr>
          <p:nvPr/>
        </p:nvSpPr>
        <p:spPr bwMode="auto">
          <a:xfrm>
            <a:off x="3970938" y="8978453"/>
            <a:ext cx="3037840" cy="471277"/>
          </a:xfrm>
          <a:prstGeom prst="rect">
            <a:avLst/>
          </a:prstGeom>
          <a:noFill/>
          <a:ln w="9525">
            <a:noFill/>
            <a:miter lim="800000"/>
            <a:headEnd/>
            <a:tailEnd/>
          </a:ln>
        </p:spPr>
        <p:txBody>
          <a:bodyPr lIns="94056" tIns="47028" rIns="94056" bIns="47028" anchor="b"/>
          <a:lstStyle/>
          <a:p>
            <a:pPr algn="r" defTabSz="941480"/>
            <a:fld id="{CD88CA96-2E48-4FA0-B27C-B24399ACFA1B}" type="slidenum">
              <a:rPr lang="en-US" sz="1200">
                <a:latin typeface="Calibri" pitchFamily="34" charset="0"/>
                <a:cs typeface="MS PGothic"/>
              </a:rPr>
              <a:pPr algn="r" defTabSz="941480"/>
              <a:t>47</a:t>
            </a:fld>
            <a:endParaRPr lang="en-US" sz="1200">
              <a:latin typeface="Calibri" pitchFamily="34" charset="0"/>
              <a:cs typeface="MS PGothic"/>
            </a:endParaRPr>
          </a:p>
        </p:txBody>
      </p:sp>
    </p:spTree>
    <p:extLst>
      <p:ext uri="{BB962C8B-B14F-4D97-AF65-F5344CB8AC3E}">
        <p14:creationId xmlns:p14="http://schemas.microsoft.com/office/powerpoint/2010/main" val="2064834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1181100" y="696913"/>
            <a:ext cx="4648200" cy="34861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708" indent="-174708">
              <a:buFont typeface="Arial" pitchFamily="34" charset="0"/>
              <a:buChar char="•"/>
            </a:pPr>
            <a:r>
              <a:rPr lang="en-US" dirty="0"/>
              <a:t>When their adult IQ was tested at 38 years old, the heaviest and most persistent adolescent-onset marijuana users in the study had experienced an average decline of eight IQ points from childhood to adulthood.</a:t>
            </a:r>
          </a:p>
          <a:p>
            <a:pPr marL="174708" indent="-174708">
              <a:buFont typeface="Arial" pitchFamily="34" charset="0"/>
              <a:buChar char="•"/>
            </a:pPr>
            <a:r>
              <a:rPr lang="en-US" dirty="0"/>
              <a:t>Non-users had on average increased their IQ by around one point.</a:t>
            </a:r>
          </a:p>
          <a:p>
            <a:pPr marL="174708" indent="-174708">
              <a:buFont typeface="Arial" pitchFamily="34" charset="0"/>
              <a:buChar char="•"/>
            </a:pPr>
            <a:r>
              <a:rPr lang="en-US" dirty="0"/>
              <a:t>And even after setting aside the heaviest users, a decline of a few IQ points from their childhood value was still seen in less heavy users who had started in their teens. </a:t>
            </a:r>
          </a:p>
          <a:p>
            <a:pPr marL="174708" indent="-174708">
              <a:buFont typeface="Arial" pitchFamily="34" charset="0"/>
              <a:buChar char="•"/>
            </a:pPr>
            <a:r>
              <a:rPr lang="en-US" dirty="0"/>
              <a:t>What's more, the drop in mental function seemed irreversible even after persons had quit cannabis.</a:t>
            </a:r>
          </a:p>
          <a:p>
            <a:endParaRPr lang="en-US" altLang="en-US" dirty="0">
              <a:latin typeface="Arial" pitchFamily="34" charset="0"/>
            </a:endParaRPr>
          </a:p>
        </p:txBody>
      </p:sp>
      <p:sp>
        <p:nvSpPr>
          <p:cNvPr id="4" name="Footer Placeholder 3"/>
          <p:cNvSpPr>
            <a:spLocks noGrp="1"/>
          </p:cNvSpPr>
          <p:nvPr>
            <p:ph type="ftr" sz="quarter" idx="4"/>
          </p:nvPr>
        </p:nvSpPr>
        <p:spPr/>
        <p:txBody>
          <a:bodyPr/>
          <a:lstStyle/>
          <a:p>
            <a:pPr>
              <a:defRPr/>
            </a:pPr>
            <a:r>
              <a:rPr lang="en-US" dirty="0"/>
              <a:t>Adolescent Substance Abuse: New Strategies for Primary Care</a:t>
            </a:r>
          </a:p>
        </p:txBody>
      </p:sp>
      <p:sp>
        <p:nvSpPr>
          <p:cNvPr id="593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eaLnBrk="0" hangingPunct="0">
              <a:lnSpc>
                <a:spcPct val="90000"/>
              </a:lnSpc>
              <a:spcBef>
                <a:spcPct val="40000"/>
              </a:spcBef>
              <a:defRPr sz="1200">
                <a:solidFill>
                  <a:schemeClr val="tx1"/>
                </a:solidFill>
                <a:latin typeface="Arial" pitchFamily="34" charset="0"/>
                <a:ea typeface="MS PGothic" pitchFamily="34" charset="-128"/>
              </a:defRPr>
            </a:lvl1pPr>
            <a:lvl2pPr marL="757066" indent="-291179" defTabSz="941480" eaLnBrk="0" hangingPunct="0">
              <a:lnSpc>
                <a:spcPct val="90000"/>
              </a:lnSpc>
              <a:spcBef>
                <a:spcPct val="40000"/>
              </a:spcBef>
              <a:defRPr sz="1200">
                <a:solidFill>
                  <a:schemeClr val="tx1"/>
                </a:solidFill>
                <a:latin typeface="Arial" pitchFamily="34" charset="0"/>
                <a:ea typeface="MS PGothic" pitchFamily="34" charset="-128"/>
              </a:defRPr>
            </a:lvl2pPr>
            <a:lvl3pPr marL="1164717" indent="-232943" defTabSz="941480" eaLnBrk="0" hangingPunct="0">
              <a:lnSpc>
                <a:spcPct val="90000"/>
              </a:lnSpc>
              <a:spcBef>
                <a:spcPct val="40000"/>
              </a:spcBef>
              <a:defRPr sz="1200">
                <a:solidFill>
                  <a:schemeClr val="tx1"/>
                </a:solidFill>
                <a:latin typeface="Arial" pitchFamily="34" charset="0"/>
                <a:ea typeface="MS PGothic" pitchFamily="34" charset="-128"/>
              </a:defRPr>
            </a:lvl3pPr>
            <a:lvl4pPr marL="1630604" indent="-232943" defTabSz="941480" eaLnBrk="0" hangingPunct="0">
              <a:lnSpc>
                <a:spcPct val="90000"/>
              </a:lnSpc>
              <a:spcBef>
                <a:spcPct val="40000"/>
              </a:spcBef>
              <a:defRPr sz="1200">
                <a:solidFill>
                  <a:schemeClr val="tx1"/>
                </a:solidFill>
                <a:latin typeface="Arial" pitchFamily="34" charset="0"/>
                <a:ea typeface="MS PGothic" pitchFamily="34" charset="-128"/>
              </a:defRPr>
            </a:lvl4pPr>
            <a:lvl5pPr marL="2096491" indent="-232943" defTabSz="941480" eaLnBrk="0" hangingPunct="0">
              <a:lnSpc>
                <a:spcPct val="90000"/>
              </a:lnSpc>
              <a:spcBef>
                <a:spcPct val="40000"/>
              </a:spcBef>
              <a:defRPr sz="1200">
                <a:solidFill>
                  <a:schemeClr val="tx1"/>
                </a:solidFill>
                <a:latin typeface="Arial" pitchFamily="34" charset="0"/>
                <a:ea typeface="MS PGothic" pitchFamily="34" charset="-128"/>
              </a:defRPr>
            </a:lvl5pPr>
            <a:lvl6pPr marL="2562377" indent="-232943" defTabSz="941480" eaLnBrk="0" fontAlgn="base" hangingPunct="0">
              <a:lnSpc>
                <a:spcPct val="90000"/>
              </a:lnSpc>
              <a:spcBef>
                <a:spcPct val="40000"/>
              </a:spcBef>
              <a:spcAft>
                <a:spcPct val="0"/>
              </a:spcAft>
              <a:defRPr sz="1200">
                <a:solidFill>
                  <a:schemeClr val="tx1"/>
                </a:solidFill>
                <a:latin typeface="Arial" pitchFamily="34" charset="0"/>
                <a:ea typeface="MS PGothic" pitchFamily="34" charset="-128"/>
              </a:defRPr>
            </a:lvl6pPr>
            <a:lvl7pPr marL="3028264" indent="-232943" defTabSz="941480" eaLnBrk="0" fontAlgn="base" hangingPunct="0">
              <a:lnSpc>
                <a:spcPct val="90000"/>
              </a:lnSpc>
              <a:spcBef>
                <a:spcPct val="40000"/>
              </a:spcBef>
              <a:spcAft>
                <a:spcPct val="0"/>
              </a:spcAft>
              <a:defRPr sz="1200">
                <a:solidFill>
                  <a:schemeClr val="tx1"/>
                </a:solidFill>
                <a:latin typeface="Arial" pitchFamily="34" charset="0"/>
                <a:ea typeface="MS PGothic" pitchFamily="34" charset="-128"/>
              </a:defRPr>
            </a:lvl7pPr>
            <a:lvl8pPr marL="3494151" indent="-232943" defTabSz="941480" eaLnBrk="0" fontAlgn="base" hangingPunct="0">
              <a:lnSpc>
                <a:spcPct val="90000"/>
              </a:lnSpc>
              <a:spcBef>
                <a:spcPct val="40000"/>
              </a:spcBef>
              <a:spcAft>
                <a:spcPct val="0"/>
              </a:spcAft>
              <a:defRPr sz="1200">
                <a:solidFill>
                  <a:schemeClr val="tx1"/>
                </a:solidFill>
                <a:latin typeface="Arial" pitchFamily="34" charset="0"/>
                <a:ea typeface="MS PGothic" pitchFamily="34" charset="-128"/>
              </a:defRPr>
            </a:lvl8pPr>
            <a:lvl9pPr marL="3960038" indent="-232943" defTabSz="941480" eaLnBrk="0" fontAlgn="base" hangingPunct="0">
              <a:lnSpc>
                <a:spcPct val="90000"/>
              </a:lnSpc>
              <a:spcBef>
                <a:spcPct val="40000"/>
              </a:spcBef>
              <a:spcAft>
                <a:spcPct val="0"/>
              </a:spcAft>
              <a:defRPr sz="1200">
                <a:solidFill>
                  <a:schemeClr val="tx1"/>
                </a:solidFill>
                <a:latin typeface="Arial" pitchFamily="34" charset="0"/>
                <a:ea typeface="MS PGothic" pitchFamily="34" charset="-128"/>
              </a:defRPr>
            </a:lvl9pPr>
          </a:lstStyle>
          <a:p>
            <a:pPr>
              <a:lnSpc>
                <a:spcPct val="100000"/>
              </a:lnSpc>
              <a:spcBef>
                <a:spcPct val="0"/>
              </a:spcBef>
            </a:pPr>
            <a:fld id="{8D12617C-99F1-49FA-BC1A-5785B0EA3D8C}" type="slidenum">
              <a:rPr lang="en-US" altLang="en-US" sz="1100">
                <a:latin typeface="Times New Roman" pitchFamily="18" charset="0"/>
              </a:rPr>
              <a:pPr>
                <a:lnSpc>
                  <a:spcPct val="100000"/>
                </a:lnSpc>
                <a:spcBef>
                  <a:spcPct val="0"/>
                </a:spcBef>
              </a:pPr>
              <a:t>48</a:t>
            </a:fld>
            <a:endParaRPr lang="en-US" altLang="en-US" sz="1100" dirty="0">
              <a:latin typeface="Times New Roman" pitchFamily="18" charset="0"/>
            </a:endParaRPr>
          </a:p>
        </p:txBody>
      </p:sp>
    </p:spTree>
    <p:extLst>
      <p:ext uri="{BB962C8B-B14F-4D97-AF65-F5344CB8AC3E}">
        <p14:creationId xmlns:p14="http://schemas.microsoft.com/office/powerpoint/2010/main" val="1444056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657" name="Shape 6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7364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Adolescent substance use increases the risk of death in three leading causes of mortality among adolescents.</a:t>
            </a:r>
          </a:p>
          <a:p>
            <a:endParaRPr lang="en-US" dirty="0"/>
          </a:p>
        </p:txBody>
      </p:sp>
      <p:sp>
        <p:nvSpPr>
          <p:cNvPr id="4" name="Slide Number Placeholder 3"/>
          <p:cNvSpPr>
            <a:spLocks noGrp="1"/>
          </p:cNvSpPr>
          <p:nvPr>
            <p:ph type="sldNum" sz="quarter" idx="10"/>
          </p:nvPr>
        </p:nvSpPr>
        <p:spPr/>
        <p:txBody>
          <a:bodyPr/>
          <a:lstStyle/>
          <a:p>
            <a:fld id="{BF6B3765-1535-41FB-A927-AAD2D1E85382}" type="slidenum">
              <a:rPr lang="en-US" smtClean="0"/>
              <a:t>5</a:t>
            </a:fld>
            <a:endParaRPr lang="en-US" dirty="0"/>
          </a:p>
        </p:txBody>
      </p:sp>
    </p:spTree>
    <p:extLst>
      <p:ext uri="{BB962C8B-B14F-4D97-AF65-F5344CB8AC3E}">
        <p14:creationId xmlns:p14="http://schemas.microsoft.com/office/powerpoint/2010/main" val="40429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73418-C511-5148-8FD4-0A7EB60987C2}" type="slidenum">
              <a:rPr lang="en-US" smtClean="0"/>
              <a:t>6</a:t>
            </a:fld>
            <a:endParaRPr lang="en-US"/>
          </a:p>
        </p:txBody>
      </p:sp>
    </p:spTree>
    <p:extLst>
      <p:ext uri="{BB962C8B-B14F-4D97-AF65-F5344CB8AC3E}">
        <p14:creationId xmlns:p14="http://schemas.microsoft.com/office/powerpoint/2010/main" val="119311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smtClean="0">
                <a:latin typeface="Arial Narrow" pitchFamily="34" charset="0"/>
                <a:ea typeface="ＭＳ Ｐゴシック" charset="0"/>
              </a:rPr>
              <a:t>Adolescents are developmentally vulnerable to developing substance use disorders and problems associated with substance use</a:t>
            </a:r>
          </a:p>
          <a:p>
            <a:pPr marL="285750" indent="-285750">
              <a:buFont typeface="Arial" panose="020B0604020202020204" pitchFamily="34" charset="0"/>
              <a:buChar char="•"/>
            </a:pPr>
            <a:r>
              <a:rPr lang="en-US" sz="1200" b="1" dirty="0" smtClean="0"/>
              <a:t>90-95% substance use starts in adolescence </a:t>
            </a:r>
          </a:p>
          <a:p>
            <a:endParaRPr lang="en-US" dirty="0"/>
          </a:p>
        </p:txBody>
      </p:sp>
      <p:sp>
        <p:nvSpPr>
          <p:cNvPr id="4" name="Slide Number Placeholder 3"/>
          <p:cNvSpPr>
            <a:spLocks noGrp="1"/>
          </p:cNvSpPr>
          <p:nvPr>
            <p:ph type="sldNum" sz="quarter" idx="10"/>
          </p:nvPr>
        </p:nvSpPr>
        <p:spPr/>
        <p:txBody>
          <a:bodyPr/>
          <a:lstStyle/>
          <a:p>
            <a:fld id="{BF6B3765-1535-41FB-A927-AAD2D1E85382}" type="slidenum">
              <a:rPr lang="en-US" smtClean="0"/>
              <a:t>7</a:t>
            </a:fld>
            <a:endParaRPr lang="en-US" dirty="0"/>
          </a:p>
        </p:txBody>
      </p:sp>
    </p:spTree>
    <p:extLst>
      <p:ext uri="{BB962C8B-B14F-4D97-AF65-F5344CB8AC3E}">
        <p14:creationId xmlns:p14="http://schemas.microsoft.com/office/powerpoint/2010/main" val="89907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r>
              <a:rPr lang="en-US" dirty="0" smtClean="0"/>
              <a:t>In addition</a:t>
            </a:r>
            <a:r>
              <a:rPr lang="en-US" baseline="0" dirty="0" smtClean="0"/>
              <a:t> to the intense reward seeking behavior that adolescents have, research has also shown that age at first use of alcohol and marijuana is strongly connected to the risk of developing a substance use disorder later in life.</a:t>
            </a:r>
          </a:p>
          <a:p>
            <a:pPr marL="174708" indent="-174708">
              <a:buFont typeface="Arial" pitchFamily="34" charset="0"/>
              <a:buChar char="•"/>
            </a:pPr>
            <a:r>
              <a:rPr lang="en-US" baseline="0" dirty="0" smtClean="0"/>
              <a:t>These graphs show that as the age at first drink increases, the proportion of those who develop a substance use disorder decreases. For example, this study found that nearly half of those who had their first drink at age 13 or younger developed an alcohol use disorder during their lifetime, but less than 10% of those who had their first drink at age 21 or older did. Similarly, almost 1 in 5 youth who first used marijuana at age 13 or younger went on to develop a marijuana use disorder during their lifetime, whereas less than 5% of those who did not use until at least age 21. </a:t>
            </a:r>
          </a:p>
          <a:p>
            <a:pPr marL="174708" indent="-174708">
              <a:buFont typeface="Arial" pitchFamily="34" charset="0"/>
              <a:buChar char="•"/>
            </a:pPr>
            <a:r>
              <a:rPr lang="en-US" baseline="0" dirty="0" smtClean="0"/>
              <a:t>This highlights that delaying use, even by a few years, greatly reduces the chances that someone will develop a substance use disorder.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F6B3765-1535-41FB-A927-AAD2D1E85382}" type="slidenum">
              <a:rPr lang="en-US" smtClean="0"/>
              <a:t>8</a:t>
            </a:fld>
            <a:endParaRPr lang="en-US" dirty="0"/>
          </a:p>
        </p:txBody>
      </p:sp>
    </p:spTree>
    <p:extLst>
      <p:ext uri="{BB962C8B-B14F-4D97-AF65-F5344CB8AC3E}">
        <p14:creationId xmlns:p14="http://schemas.microsoft.com/office/powerpoint/2010/main" val="345909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174708" indent="-174708">
              <a:buFont typeface="Arial" pitchFamily="34" charset="0"/>
              <a:buChar char="•"/>
            </a:pPr>
            <a:r>
              <a:rPr lang="en-US" dirty="0">
                <a:latin typeface="Arial" pitchFamily="34" charset="0"/>
              </a:rPr>
              <a:t>The</a:t>
            </a:r>
            <a:r>
              <a:rPr lang="en-US" baseline="0" dirty="0">
                <a:latin typeface="Arial" pitchFamily="34" charset="0"/>
              </a:rPr>
              <a:t> synaptic density picture on left of this </a:t>
            </a:r>
            <a:r>
              <a:rPr lang="en-US" dirty="0">
                <a:latin typeface="Arial" pitchFamily="34" charset="0"/>
              </a:rPr>
              <a:t>slide shows the development</a:t>
            </a:r>
            <a:r>
              <a:rPr lang="en-US" baseline="0" dirty="0">
                <a:latin typeface="Arial" pitchFamily="34" charset="0"/>
              </a:rPr>
              <a:t> of synapses in the brain. Synapses are the connections that form as we learn to do things. </a:t>
            </a:r>
          </a:p>
          <a:p>
            <a:pPr marL="174708" indent="-174708">
              <a:buFont typeface="Arial" pitchFamily="34" charset="0"/>
              <a:buChar char="•"/>
            </a:pPr>
            <a:r>
              <a:rPr lang="en-US" baseline="0" dirty="0">
                <a:latin typeface="Arial" pitchFamily="34" charset="0"/>
              </a:rPr>
              <a:t>At birth, the immature brain has very few synapses formed. The brain is like a blank canvas and is ready for a lot of learning.</a:t>
            </a:r>
          </a:p>
          <a:p>
            <a:pPr marL="174708" indent="-174708">
              <a:buFont typeface="Arial" pitchFamily="34" charset="0"/>
              <a:buChar char="•"/>
            </a:pPr>
            <a:r>
              <a:rPr lang="en-US" dirty="0">
                <a:latin typeface="Arial" pitchFamily="34" charset="0"/>
              </a:rPr>
              <a:t>By the age of six, we have learned a lot. As the brain</a:t>
            </a:r>
            <a:r>
              <a:rPr lang="en-US" baseline="0" dirty="0">
                <a:latin typeface="Arial" pitchFamily="34" charset="0"/>
              </a:rPr>
              <a:t> matures, it enters into a period called blossoming.</a:t>
            </a:r>
          </a:p>
          <a:p>
            <a:pPr marL="174708" indent="-174708">
              <a:buFont typeface="Arial" pitchFamily="34" charset="0"/>
              <a:buChar char="•"/>
            </a:pPr>
            <a:r>
              <a:rPr lang="en-US" dirty="0">
                <a:latin typeface="Arial" pitchFamily="34" charset="0"/>
              </a:rPr>
              <a:t>During</a:t>
            </a:r>
            <a:r>
              <a:rPr lang="en-US" baseline="0" dirty="0">
                <a:latin typeface="Arial" pitchFamily="34" charset="0"/>
              </a:rPr>
              <a:t> blossoming, there is a ton of brain activity. Connections are formed as the brain learns new things and th</a:t>
            </a:r>
            <a:r>
              <a:rPr lang="en-US" dirty="0">
                <a:latin typeface="Arial" pitchFamily="34" charset="0"/>
              </a:rPr>
              <a:t>e brain is full of synapses as we go</a:t>
            </a:r>
            <a:r>
              <a:rPr lang="en-US" baseline="0" dirty="0">
                <a:latin typeface="Arial" pitchFamily="34" charset="0"/>
              </a:rPr>
              <a:t> </a:t>
            </a:r>
            <a:r>
              <a:rPr lang="en-US" dirty="0">
                <a:latin typeface="Arial" pitchFamily="34" charset="0"/>
              </a:rPr>
              <a:t>through a period of intense learning.</a:t>
            </a:r>
            <a:r>
              <a:rPr lang="en-US" baseline="0" dirty="0">
                <a:latin typeface="Arial" pitchFamily="34" charset="0"/>
              </a:rPr>
              <a:t> </a:t>
            </a:r>
            <a:endParaRPr lang="en-US" u="none" dirty="0">
              <a:latin typeface="Arial" pitchFamily="34" charset="0"/>
            </a:endParaRPr>
          </a:p>
          <a:p>
            <a:pPr marL="174708" indent="-174708">
              <a:buFont typeface="Arial" pitchFamily="34" charset="0"/>
              <a:buChar char="•"/>
            </a:pPr>
            <a:r>
              <a:rPr lang="en-US" u="none" dirty="0">
                <a:latin typeface="Arial" pitchFamily="34" charset="0"/>
              </a:rPr>
              <a:t>As</a:t>
            </a:r>
            <a:r>
              <a:rPr lang="en-US" u="none" baseline="0" dirty="0">
                <a:latin typeface="Arial" pitchFamily="34" charset="0"/>
              </a:rPr>
              <a:t> we get older, the brain figures out which connections it really needs and starts a process called pruning.</a:t>
            </a:r>
          </a:p>
          <a:p>
            <a:pPr marL="174708" indent="-174708">
              <a:buFont typeface="Arial" pitchFamily="34" charset="0"/>
              <a:buChar char="•"/>
            </a:pPr>
            <a:r>
              <a:rPr lang="en-US" u="none" dirty="0">
                <a:latin typeface="Arial" pitchFamily="34" charset="0"/>
              </a:rPr>
              <a:t>During pruning, neuronal connections that are not used will get pruned away to</a:t>
            </a:r>
            <a:r>
              <a:rPr lang="en-US" u="none" baseline="0" dirty="0">
                <a:latin typeface="Arial" pitchFamily="34" charset="0"/>
              </a:rPr>
              <a:t> make those connections that are there more efficient. (e.g. this is why it is easier to learn a language at age 5 than age 15.</a:t>
            </a:r>
          </a:p>
          <a:p>
            <a:pPr marL="174708" indent="-174708" defTabSz="931774">
              <a:buFont typeface="Arial" pitchFamily="34" charset="0"/>
              <a:buChar char="•"/>
              <a:defRPr/>
            </a:pPr>
            <a:r>
              <a:rPr lang="en-US" dirty="0">
                <a:latin typeface="Arial" pitchFamily="34" charset="0"/>
              </a:rPr>
              <a:t>The connections that stay go through a process called myelination in which a myelin sheath forms around the pathways to allow them to work more efficiently.</a:t>
            </a:r>
          </a:p>
          <a:p>
            <a:pPr marL="0" indent="0" defTabSz="931774">
              <a:buFont typeface="Arial" pitchFamily="34" charset="0"/>
              <a:buNone/>
              <a:defRPr/>
            </a:pPr>
            <a:endParaRPr lang="en-US" dirty="0">
              <a:latin typeface="Arial" pitchFamily="34" charset="0"/>
            </a:endParaRPr>
          </a:p>
          <a:p>
            <a:pPr marL="0" indent="0" defTabSz="931774">
              <a:buFont typeface="Arial" pitchFamily="34" charset="0"/>
              <a:buNone/>
              <a:defRPr/>
            </a:pPr>
            <a:r>
              <a:rPr lang="en-US" dirty="0">
                <a:latin typeface="Arial" pitchFamily="34" charset="0"/>
              </a:rPr>
              <a:t>A process I want you to remember in the context of SU</a:t>
            </a:r>
          </a:p>
          <a:p>
            <a:pPr marL="174708" indent="-174708">
              <a:buFont typeface="Arial" pitchFamily="34" charset="0"/>
              <a:buChar char="•"/>
            </a:pPr>
            <a:endParaRPr lang="en-US" u="none" baseline="0" dirty="0">
              <a:latin typeface="Arial" pitchFamily="34" charset="0"/>
            </a:endParaRPr>
          </a:p>
          <a:p>
            <a:endParaRPr dirty="0"/>
          </a:p>
        </p:txBody>
      </p:sp>
      <p:sp>
        <p:nvSpPr>
          <p:cNvPr id="151" name="Google Shape;151;p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a:pPr/>
              <a:t>11</a:t>
            </a:fld>
            <a:endParaRPr dirty="0"/>
          </a:p>
        </p:txBody>
      </p:sp>
    </p:spTree>
    <p:extLst>
      <p:ext uri="{BB962C8B-B14F-4D97-AF65-F5344CB8AC3E}">
        <p14:creationId xmlns:p14="http://schemas.microsoft.com/office/powerpoint/2010/main" val="7683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 sz="1100" b="0" i="0" u="none" strike="noStrike" cap="none">
                <a:solidFill>
                  <a:srgbClr val="000000"/>
                </a:solidFill>
                <a:latin typeface="Times New Roman"/>
                <a:ea typeface="Times New Roman"/>
                <a:cs typeface="Times New Roman"/>
                <a:sym typeface="Times New Roman"/>
              </a:rPr>
              <a:t>12</a:t>
            </a:fld>
            <a:endParaRPr lang="en" sz="1100" b="0" i="0" u="none" strike="noStrike" cap="none">
              <a:solidFill>
                <a:srgbClr val="000000"/>
              </a:solidFill>
              <a:latin typeface="Times New Roman"/>
              <a:ea typeface="Times New Roman"/>
              <a:cs typeface="Times New Roman"/>
              <a:sym typeface="Times New Roman"/>
            </a:endParaRPr>
          </a:p>
        </p:txBody>
      </p:sp>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4" name="Shape 4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186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fld id="{1CAFE9EF-BFD3-43EA-A868-783EE64D3026}" type="datetime1">
              <a:rPr lang="en-US" smtClean="0"/>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6/3/2024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6/3/2024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7E8C0-DCD6-4618-824E-E5B47E37F774}" type="datetime1">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6133B-A04A-40C7-999B-6B964B69F57E}" type="datetime1">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A718AF9-3AA6-4EF6-8D53-791E1C253B22}" type="slidenum">
              <a:rPr lang="en-US"/>
              <a:pPr>
                <a:defRPr/>
              </a:pPr>
              <a:t>‹#›</a:t>
            </a:fld>
            <a:endParaRPr lang="en-US"/>
          </a:p>
        </p:txBody>
      </p:sp>
    </p:spTree>
    <p:extLst>
      <p:ext uri="{BB962C8B-B14F-4D97-AF65-F5344CB8AC3E}">
        <p14:creationId xmlns:p14="http://schemas.microsoft.com/office/powerpoint/2010/main" val="2942997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ottom Ba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96C4-3710-3547-896C-9993DC11514F}"/>
              </a:ext>
            </a:extLst>
          </p:cNvPr>
          <p:cNvPicPr>
            <a:picLocks noChangeAspect="1"/>
          </p:cNvPicPr>
          <p:nvPr userDrawn="1"/>
        </p:nvPicPr>
        <p:blipFill>
          <a:blip r:embed="rId2"/>
          <a:stretch>
            <a:fillRect/>
          </a:stretch>
        </p:blipFill>
        <p:spPr>
          <a:xfrm>
            <a:off x="0" y="5872415"/>
            <a:ext cx="12192000" cy="999744"/>
          </a:xfrm>
          <a:prstGeom prst="rect">
            <a:avLst/>
          </a:prstGeom>
        </p:spPr>
      </p:pic>
      <p:sp>
        <p:nvSpPr>
          <p:cNvPr id="10" name="Slide Number Placeholder 5">
            <a:extLst>
              <a:ext uri="{FF2B5EF4-FFF2-40B4-BE49-F238E27FC236}">
                <a16:creationId xmlns:a16="http://schemas.microsoft.com/office/drawing/2014/main" id="{8FA02B04-A893-884E-9BA2-5FD6FEFA43B1}"/>
              </a:ext>
            </a:extLst>
          </p:cNvPr>
          <p:cNvSpPr>
            <a:spLocks noGrp="1"/>
          </p:cNvSpPr>
          <p:nvPr>
            <p:ph type="sldNum" sz="quarter" idx="12"/>
          </p:nvPr>
        </p:nvSpPr>
        <p:spPr>
          <a:xfrm>
            <a:off x="9270381" y="5498163"/>
            <a:ext cx="2743200" cy="365125"/>
          </a:xfrm>
        </p:spPr>
        <p:txBody>
          <a:bodyPr/>
          <a:lstStyle/>
          <a:p>
            <a:fld id="{3C950385-62CF-8C4F-9663-B0F7542C2816}" type="slidenum">
              <a:rPr lang="en-US"/>
              <a:t>‹#›</a:t>
            </a:fld>
            <a:endParaRPr lang="en-US"/>
          </a:p>
        </p:txBody>
      </p:sp>
      <p:sp>
        <p:nvSpPr>
          <p:cNvPr id="11" name="Title 1">
            <a:extLst>
              <a:ext uri="{FF2B5EF4-FFF2-40B4-BE49-F238E27FC236}">
                <a16:creationId xmlns:a16="http://schemas.microsoft.com/office/drawing/2014/main" id="{7E7E12B3-F2C3-8C43-A5FF-390BDD39E5F9}"/>
              </a:ext>
            </a:extLst>
          </p:cNvPr>
          <p:cNvSpPr>
            <a:spLocks noGrp="1"/>
          </p:cNvSpPr>
          <p:nvPr>
            <p:ph type="title"/>
          </p:nvPr>
        </p:nvSpPr>
        <p:spPr>
          <a:xfrm>
            <a:off x="17055" y="769401"/>
            <a:ext cx="11996527" cy="590013"/>
          </a:xfrm>
        </p:spPr>
        <p:txBody>
          <a:bodyPr>
            <a:noAutofit/>
          </a:bodyPr>
          <a:lstStyle>
            <a:lvl1pPr marL="274320">
              <a:defRPr>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BBC8B137-B83A-F741-B42A-08D8D3351139}"/>
              </a:ext>
            </a:extLst>
          </p:cNvPr>
          <p:cNvSpPr>
            <a:spLocks noGrp="1"/>
          </p:cNvSpPr>
          <p:nvPr>
            <p:ph idx="1"/>
          </p:nvPr>
        </p:nvSpPr>
        <p:spPr>
          <a:xfrm>
            <a:off x="259167" y="2233169"/>
            <a:ext cx="5836836" cy="3639247"/>
          </a:xfrm>
        </p:spPr>
        <p:txBody>
          <a:bodyPr>
            <a:noAutofit/>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8888C0DF-FF2C-9F4D-B849-EFF120791458}"/>
              </a:ext>
            </a:extLst>
          </p:cNvPr>
          <p:cNvSpPr>
            <a:spLocks noGrp="1"/>
          </p:cNvSpPr>
          <p:nvPr>
            <p:ph type="body" sz="quarter" idx="15" hasCustomPrompt="1"/>
          </p:nvPr>
        </p:nvSpPr>
        <p:spPr>
          <a:xfrm>
            <a:off x="17056" y="1359414"/>
            <a:ext cx="12013579" cy="623003"/>
          </a:xfrm>
          <a:prstGeom prst="rect">
            <a:avLst/>
          </a:prstGeom>
        </p:spPr>
        <p:txBody>
          <a:bodyPr lIns="457200" rIns="45720">
            <a:noAutofit/>
          </a:bodyPr>
          <a:lstStyle>
            <a:lvl1pPr marL="0" indent="0">
              <a:lnSpc>
                <a:spcPts val="3000"/>
              </a:lnSpc>
              <a:buFontTx/>
              <a:buNone/>
              <a:defRPr kumimoji="0" lang="en-US" sz="1800" b="1" i="0" u="none" strike="noStrike" kern="1200" cap="none" spc="0" normalizeH="0" baseline="0">
                <a:ln>
                  <a:noFill/>
                </a:ln>
                <a:solidFill>
                  <a:schemeClr val="bg2">
                    <a:lumMod val="75000"/>
                  </a:schemeClr>
                </a:solidFill>
                <a:effectLst/>
                <a:uLnTx/>
                <a:uFillTx/>
                <a:latin typeface="+mj-lt"/>
                <a:ea typeface="Arial"/>
                <a:cs typeface="Arial"/>
              </a:defRPr>
            </a:lvl1pPr>
            <a:lvl2pPr>
              <a:defRPr/>
            </a:lvl2pPr>
            <a:lvl3pPr>
              <a:defRPr/>
            </a:lvl3pPr>
            <a:lvl4pPr>
              <a:defRPr/>
            </a:lvl4pPr>
            <a:lvl5pPr>
              <a:defRPr/>
            </a:lvl5pPr>
          </a:lstStyle>
          <a:p>
            <a:pPr marL="257175" marR="0" lvl="0" indent="-257175" algn="l" defTabSz="685800" rtl="0" eaLnBrk="1" fontAlgn="base" latinLnBrk="0" hangingPunct="1">
              <a:lnSpc>
                <a:spcPct val="100000"/>
              </a:lnSpc>
              <a:spcBef>
                <a:spcPct val="0"/>
              </a:spcBef>
              <a:spcAft>
                <a:spcPct val="0"/>
              </a:spcAft>
              <a:buClrTx/>
              <a:buSzTx/>
              <a:tabLst/>
              <a:defRPr/>
            </a:pPr>
            <a:r>
              <a:rPr lang="en-US" dirty="0"/>
              <a:t>Alternative color for Emphasis</a:t>
            </a:r>
          </a:p>
        </p:txBody>
      </p:sp>
      <p:sp>
        <p:nvSpPr>
          <p:cNvPr id="18" name="Text Placeholder 3">
            <a:extLst>
              <a:ext uri="{FF2B5EF4-FFF2-40B4-BE49-F238E27FC236}">
                <a16:creationId xmlns:a16="http://schemas.microsoft.com/office/drawing/2014/main" id="{1CC13D41-A5A8-1F42-9318-E11238B129AF}"/>
              </a:ext>
            </a:extLst>
          </p:cNvPr>
          <p:cNvSpPr>
            <a:spLocks noGrp="1"/>
          </p:cNvSpPr>
          <p:nvPr>
            <p:ph type="body" sz="quarter" idx="10" hasCustomPrompt="1"/>
          </p:nvPr>
        </p:nvSpPr>
        <p:spPr>
          <a:xfrm>
            <a:off x="17056" y="416114"/>
            <a:ext cx="11996525" cy="353287"/>
          </a:xfrm>
          <a:prstGeom prst="rect">
            <a:avLst/>
          </a:prstGeom>
        </p:spPr>
        <p:txBody>
          <a:bodyPr lIns="365760" tIns="0" rIns="91440" bIns="0">
            <a:noAutofit/>
          </a:bodyPr>
          <a:lstStyle>
            <a:lvl1pPr marL="205740" indent="0">
              <a:buFontTx/>
              <a:buNone/>
              <a:defRPr sz="1200">
                <a:solidFill>
                  <a:schemeClr val="bg2">
                    <a:lumMod val="60000"/>
                    <a:lumOff val="40000"/>
                  </a:schemeClr>
                </a:solidFill>
                <a:latin typeface="Arial" panose="020B0604020202020204" pitchFamily="34" charset="0"/>
                <a:cs typeface="Arial" panose="020B0604020202020204" pitchFamily="34" charset="0"/>
              </a:defRPr>
            </a:lvl1pPr>
            <a:lvl2pPr marL="342891" indent="0">
              <a:buFontTx/>
              <a:buNone/>
              <a:defRPr/>
            </a:lvl2pPr>
            <a:lvl3pPr marL="685783" indent="0">
              <a:buFontTx/>
              <a:buNone/>
              <a:defRPr/>
            </a:lvl3pPr>
            <a:lvl4pPr marL="1028675" indent="0">
              <a:buFontTx/>
              <a:buNone/>
              <a:defRPr/>
            </a:lvl4pPr>
            <a:lvl5pPr marL="1371566" indent="0">
              <a:buFontTx/>
              <a:buNone/>
              <a:defRPr/>
            </a:lvl5pPr>
          </a:lstStyle>
          <a:p>
            <a:pPr lvl="0"/>
            <a:r>
              <a:rPr lang="en-US" dirty="0"/>
              <a:t>SUBHEAD IN SENTENCE CASE</a:t>
            </a:r>
          </a:p>
        </p:txBody>
      </p:sp>
      <p:sp>
        <p:nvSpPr>
          <p:cNvPr id="19" name="Content Placeholder 2">
            <a:extLst>
              <a:ext uri="{FF2B5EF4-FFF2-40B4-BE49-F238E27FC236}">
                <a16:creationId xmlns:a16="http://schemas.microsoft.com/office/drawing/2014/main" id="{2BE696E5-4764-4F47-9278-922640725F4D}"/>
              </a:ext>
            </a:extLst>
          </p:cNvPr>
          <p:cNvSpPr>
            <a:spLocks noGrp="1"/>
          </p:cNvSpPr>
          <p:nvPr>
            <p:ph idx="16"/>
          </p:nvPr>
        </p:nvSpPr>
        <p:spPr>
          <a:xfrm>
            <a:off x="6293230" y="2233169"/>
            <a:ext cx="5737409" cy="3639247"/>
          </a:xfrm>
        </p:spPr>
        <p:txBody>
          <a:bodyPr>
            <a:noAutofit/>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DC561876-1E3C-E64D-AB26-100063A557D5}"/>
              </a:ext>
            </a:extLst>
          </p:cNvPr>
          <p:cNvPicPr>
            <a:picLocks noChangeAspect="1"/>
          </p:cNvPicPr>
          <p:nvPr userDrawn="1"/>
        </p:nvPicPr>
        <p:blipFill>
          <a:blip r:embed="rId3"/>
          <a:stretch>
            <a:fillRect/>
          </a:stretch>
        </p:blipFill>
        <p:spPr>
          <a:xfrm>
            <a:off x="453153" y="6100489"/>
            <a:ext cx="3511296" cy="565709"/>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1578" y="6221816"/>
            <a:ext cx="1734113" cy="307831"/>
          </a:xfrm>
          <a:prstGeom prst="rect">
            <a:avLst/>
          </a:prstGeom>
        </p:spPr>
      </p:pic>
    </p:spTree>
    <p:extLst>
      <p:ext uri="{BB962C8B-B14F-4D97-AF65-F5344CB8AC3E}">
        <p14:creationId xmlns:p14="http://schemas.microsoft.com/office/powerpoint/2010/main" val="56628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466FB9-D28B-49B1-96AA-2DC4A0B82672}" type="datetime1">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63742-95DB-4727-9E2D-E67133874C57}" type="datetime1">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20000" y="1825625"/>
            <a:ext cx="502521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19840" y="1825625"/>
            <a:ext cx="503396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F4C757-AC18-4BD4-B58D-C09C7F56266E}" type="datetime1">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A06CBA-D419-41FA-8B3E-D17E24A5F335}" type="datetime1">
              <a:rPr lang="en-US" smtClean="0"/>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24B8EF-695A-4D91-86E6-BD3ABF986DC6}" type="datetime1">
              <a:rPr lang="en-US" smtClean="0"/>
              <a:t>6/3/2024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6/3/2024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6/3/2024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5.wmf"/><Relationship Id="rId4" Type="http://schemas.openxmlformats.org/officeDocument/2006/relationships/image" Target="../media/image24.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www.teen-safe.or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46.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drugabuse.gov/drug-topics/trends-statistics/monitoring-future/monitoring-future-study-trends-in-prevalence-various-dru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1790699" y="4862775"/>
            <a:ext cx="9144000" cy="754025"/>
          </a:xfrm>
        </p:spPr>
        <p:txBody>
          <a:bodyPr>
            <a:noAutofit/>
          </a:bodyPr>
          <a:lstStyle/>
          <a:p>
            <a:pPr algn="ctr"/>
            <a:r>
              <a:rPr lang="en-US" sz="1800" dirty="0" smtClean="0"/>
              <a:t>Kit Bayer, MSW, LICSW</a:t>
            </a:r>
          </a:p>
          <a:p>
            <a:pPr algn="ctr"/>
            <a:r>
              <a:rPr lang="en-US" sz="1800" dirty="0" smtClean="0"/>
              <a:t>Clinical Social Worker </a:t>
            </a:r>
          </a:p>
          <a:p>
            <a:pPr algn="ctr"/>
            <a:r>
              <a:rPr lang="en-US" sz="1800" dirty="0" smtClean="0"/>
              <a:t>Boston Children’s Hospital </a:t>
            </a:r>
          </a:p>
          <a:p>
            <a:pPr algn="ctr"/>
            <a:r>
              <a:rPr lang="en-US" sz="1800" dirty="0" smtClean="0"/>
              <a:t>Division of Addiction Medicine- </a:t>
            </a:r>
            <a:r>
              <a:rPr lang="en-US" sz="1800" dirty="0" smtClean="0"/>
              <a:t>Primary Care Plus</a:t>
            </a:r>
            <a:endParaRPr lang="en-US" sz="1800" dirty="0"/>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1524010" y="697913"/>
            <a:ext cx="9144000" cy="1641490"/>
          </a:xfrm>
        </p:spPr>
        <p:txBody>
          <a:bodyPr>
            <a:normAutofit fontScale="90000"/>
          </a:bodyPr>
          <a:lstStyle/>
          <a:p>
            <a:r>
              <a:rPr lang="en-US" sz="6600" dirty="0" smtClean="0"/>
              <a:t>Adolescent Substance Use </a:t>
            </a:r>
            <a:br>
              <a:rPr lang="en-US" sz="6600" dirty="0" smtClean="0"/>
            </a:br>
            <a:endParaRPr lang="en-US" sz="6600" dirty="0"/>
          </a:p>
        </p:txBody>
      </p:sp>
    </p:spTree>
    <p:extLst>
      <p:ext uri="{BB962C8B-B14F-4D97-AF65-F5344CB8AC3E}">
        <p14:creationId xmlns:p14="http://schemas.microsoft.com/office/powerpoint/2010/main" val="3549750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90525"/>
            <a:ext cx="10515600" cy="1325563"/>
          </a:xfrm>
        </p:spPr>
        <p:txBody>
          <a:bodyPr/>
          <a:lstStyle/>
          <a:p>
            <a:pPr algn="r"/>
            <a:r>
              <a:rPr lang="en-US" dirty="0" smtClean="0"/>
              <a:t>Addiction as a Chronic Disease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disorder </a:t>
            </a:r>
            <a:r>
              <a:rPr lang="en-US" dirty="0"/>
              <a:t>of structure or function that produces specific signs or symptoms </a:t>
            </a:r>
            <a:endParaRPr lang="en-US" dirty="0" smtClean="0"/>
          </a:p>
          <a:p>
            <a:r>
              <a:rPr lang="en-US" dirty="0" smtClean="0"/>
              <a:t>Addiction </a:t>
            </a:r>
            <a:r>
              <a:rPr lang="en-US" dirty="0"/>
              <a:t>has defined causes (genetics, social, environment) and observable consequences (behavioral, biological) </a:t>
            </a:r>
            <a:endParaRPr lang="en-US" dirty="0" smtClean="0"/>
          </a:p>
          <a:p>
            <a:r>
              <a:rPr lang="en-US" dirty="0"/>
              <a:t> Comparison to chronic conditions like depression, type 2 diabetes, hypertension, and asthma </a:t>
            </a:r>
          </a:p>
          <a:p>
            <a:pPr lvl="1"/>
            <a:r>
              <a:rPr lang="en-US" dirty="0" smtClean="0"/>
              <a:t>May </a:t>
            </a:r>
            <a:r>
              <a:rPr lang="en-US" dirty="0"/>
              <a:t>be caused in part by genetic </a:t>
            </a:r>
            <a:r>
              <a:rPr lang="en-US" dirty="0" smtClean="0"/>
              <a:t>factors</a:t>
            </a:r>
          </a:p>
          <a:p>
            <a:pPr lvl="1"/>
            <a:r>
              <a:rPr lang="en-US" dirty="0" smtClean="0"/>
              <a:t>Environmental </a:t>
            </a:r>
            <a:r>
              <a:rPr lang="en-US" dirty="0"/>
              <a:t>factors influence development and course of </a:t>
            </a:r>
            <a:r>
              <a:rPr lang="en-US" dirty="0" smtClean="0"/>
              <a:t>illness</a:t>
            </a:r>
          </a:p>
          <a:p>
            <a:pPr lvl="1"/>
            <a:r>
              <a:rPr lang="en-US" dirty="0" smtClean="0"/>
              <a:t>Contributions </a:t>
            </a:r>
            <a:r>
              <a:rPr lang="en-US" dirty="0"/>
              <a:t>of voluntary behavior </a:t>
            </a:r>
          </a:p>
          <a:p>
            <a:pPr lvl="1"/>
            <a:r>
              <a:rPr lang="en-US" dirty="0" smtClean="0"/>
              <a:t>Difficult </a:t>
            </a:r>
            <a:r>
              <a:rPr lang="en-US" dirty="0"/>
              <a:t>to manage </a:t>
            </a:r>
            <a:r>
              <a:rPr lang="en-US" dirty="0" smtClean="0"/>
              <a:t>behaviorally</a:t>
            </a:r>
          </a:p>
          <a:p>
            <a:pPr lvl="1"/>
            <a:r>
              <a:rPr lang="en-US" dirty="0" smtClean="0"/>
              <a:t>Similar </a:t>
            </a:r>
            <a:r>
              <a:rPr lang="en-US" dirty="0"/>
              <a:t>treatment adherence and relapse rates </a:t>
            </a:r>
            <a:endParaRPr lang="en-US" dirty="0" smtClean="0"/>
          </a:p>
          <a:p>
            <a:pPr lvl="1"/>
            <a:r>
              <a:rPr lang="en-US" dirty="0" smtClean="0"/>
              <a:t> </a:t>
            </a:r>
            <a:r>
              <a:rPr lang="en-US" dirty="0"/>
              <a:t>Responds to ongoing treatment </a:t>
            </a:r>
          </a:p>
          <a:p>
            <a:pPr lvl="1"/>
            <a:r>
              <a:rPr lang="en-US" dirty="0" smtClean="0"/>
              <a:t>Some </a:t>
            </a:r>
            <a:r>
              <a:rPr lang="en-US" dirty="0"/>
              <a:t>will have to engage in lifelong management of the condition </a:t>
            </a:r>
          </a:p>
        </p:txBody>
      </p:sp>
    </p:spTree>
    <p:extLst>
      <p:ext uri="{BB962C8B-B14F-4D97-AF65-F5344CB8AC3E}">
        <p14:creationId xmlns:p14="http://schemas.microsoft.com/office/powerpoint/2010/main" val="2566534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4" name="Google Shape;154;p19" descr="synapses.jpg (61963 bytes)"/>
          <p:cNvPicPr preferRelativeResize="0"/>
          <p:nvPr/>
        </p:nvPicPr>
        <p:blipFill rotWithShape="1">
          <a:blip r:embed="rId3">
            <a:alphaModFix/>
          </a:blip>
          <a:srcRect/>
          <a:stretch/>
        </p:blipFill>
        <p:spPr>
          <a:xfrm>
            <a:off x="2269490" y="1217613"/>
            <a:ext cx="7505700" cy="4838700"/>
          </a:xfrm>
          <a:prstGeom prst="rect">
            <a:avLst/>
          </a:prstGeom>
          <a:noFill/>
          <a:ln>
            <a:noFill/>
          </a:ln>
        </p:spPr>
      </p:pic>
      <p:sp>
        <p:nvSpPr>
          <p:cNvPr id="153" name="Google Shape;153;p19"/>
          <p:cNvSpPr txBox="1">
            <a:spLocks noGrp="1"/>
          </p:cNvSpPr>
          <p:nvPr>
            <p:ph type="title"/>
          </p:nvPr>
        </p:nvSpPr>
        <p:spPr>
          <a:xfrm>
            <a:off x="2440940" y="415925"/>
            <a:ext cx="7162800" cy="609600"/>
          </a:xfrm>
          <a:prstGeom prst="rect">
            <a:avLst/>
          </a:prstGeom>
          <a:noFill/>
          <a:ln>
            <a:noFill/>
          </a:ln>
        </p:spPr>
        <p:txBody>
          <a:bodyPr spcFirstLastPara="1" vert="horz" wrap="square" lIns="68569" tIns="34275" rIns="68569" bIns="34275" numCol="1" rtlCol="0" anchor="ctr" anchorCtr="0" compatLnSpc="1">
            <a:prstTxWarp prst="textNoShape">
              <a:avLst/>
            </a:prstTxWarp>
            <a:noAutofit/>
          </a:bodyPr>
          <a:lstStyle/>
          <a:p>
            <a:pPr algn="ctr">
              <a:spcBef>
                <a:spcPts val="0"/>
              </a:spcBef>
              <a:buClr>
                <a:srgbClr val="C00000"/>
              </a:buClr>
              <a:buSzPts val="3600"/>
            </a:pPr>
            <a:r>
              <a:rPr lang="en-US" sz="4000" dirty="0">
                <a:solidFill>
                  <a:schemeClr val="tx1"/>
                </a:solidFill>
              </a:rPr>
              <a:t>Neuron Growth &amp; Development</a:t>
            </a:r>
            <a:endParaRPr sz="4000" dirty="0">
              <a:solidFill>
                <a:schemeClr val="tx1"/>
              </a:solidFill>
            </a:endParaRPr>
          </a:p>
        </p:txBody>
      </p:sp>
      <p:sp>
        <p:nvSpPr>
          <p:cNvPr id="155" name="Google Shape;155;p19"/>
          <p:cNvSpPr/>
          <p:nvPr/>
        </p:nvSpPr>
        <p:spPr>
          <a:xfrm>
            <a:off x="205740" y="6418526"/>
            <a:ext cx="5816600" cy="184666"/>
          </a:xfrm>
          <a:prstGeom prst="rect">
            <a:avLst/>
          </a:prstGeom>
          <a:noFill/>
          <a:ln>
            <a:noFill/>
          </a:ln>
        </p:spPr>
        <p:txBody>
          <a:bodyPr spcFirstLastPara="1" wrap="square" lIns="68569" tIns="34275" rIns="68569" bIns="34275" anchor="t" anchorCtr="0">
            <a:noAutofit/>
          </a:bodyPr>
          <a:lstStyle/>
          <a:p>
            <a:pPr algn="r"/>
            <a:r>
              <a:rPr lang="en-US" sz="900" b="1" dirty="0">
                <a:solidFill>
                  <a:schemeClr val="dk1"/>
                </a:solidFill>
                <a:latin typeface="Calibri"/>
                <a:ea typeface="Calibri"/>
                <a:cs typeface="Calibri"/>
                <a:sym typeface="Calibri"/>
              </a:rPr>
              <a:t>Image retrieved from: http://etec.ctlt.ubc.ca/510wiki/Brain-based_Learning</a:t>
            </a:r>
            <a:endParaRPr sz="1600" b="1" dirty="0"/>
          </a:p>
        </p:txBody>
      </p:sp>
      <p:sp>
        <p:nvSpPr>
          <p:cNvPr id="5" name="Rectangle 4">
            <a:extLst>
              <a:ext uri="{FF2B5EF4-FFF2-40B4-BE49-F238E27FC236}">
                <a16:creationId xmlns:a16="http://schemas.microsoft.com/office/drawing/2014/main" id="{EFC24C91-D426-4D12-8E4A-077F934611D4}"/>
              </a:ext>
            </a:extLst>
          </p:cNvPr>
          <p:cNvSpPr/>
          <p:nvPr/>
        </p:nvSpPr>
        <p:spPr>
          <a:xfrm>
            <a:off x="716280" y="6168769"/>
            <a:ext cx="6852920" cy="276999"/>
          </a:xfrm>
          <a:prstGeom prst="rect">
            <a:avLst/>
          </a:prstGeom>
          <a:noFill/>
        </p:spPr>
        <p:txBody>
          <a:bodyPr wrap="square">
            <a:spAutoFit/>
          </a:bodyPr>
          <a:lstStyle/>
          <a:p>
            <a:pPr algn="ctr"/>
            <a:r>
              <a:rPr lang="en-US" sz="1200" dirty="0">
                <a:solidFill>
                  <a:schemeClr val="bg1"/>
                </a:solidFill>
                <a:latin typeface="Calibri" panose="020F0502020204030204" pitchFamily="34" charset="0"/>
              </a:rPr>
              <a:t>© Boston Children’s Hospital, 2020. All Rights Reserved</a:t>
            </a:r>
            <a:r>
              <a:rPr lang="en-US" sz="1200" dirty="0">
                <a:solidFill>
                  <a:srgbClr val="1F497D"/>
                </a:solidFill>
                <a:latin typeface="Calibri" panose="020F0502020204030204" pitchFamily="34" charset="0"/>
              </a:rPr>
              <a:t>.</a:t>
            </a:r>
            <a:endParaRPr lang="en-US" sz="1200" dirty="0"/>
          </a:p>
        </p:txBody>
      </p:sp>
    </p:spTree>
    <p:extLst>
      <p:ext uri="{BB962C8B-B14F-4D97-AF65-F5344CB8AC3E}">
        <p14:creationId xmlns:p14="http://schemas.microsoft.com/office/powerpoint/2010/main" val="803557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7" name="Shape 477"/>
          <p:cNvPicPr preferRelativeResize="0"/>
          <p:nvPr/>
        </p:nvPicPr>
        <p:blipFill rotWithShape="1">
          <a:blip r:embed="rId3">
            <a:alphaModFix/>
          </a:blip>
          <a:srcRect/>
          <a:stretch/>
        </p:blipFill>
        <p:spPr>
          <a:xfrm>
            <a:off x="6536223" y="457201"/>
            <a:ext cx="3674577" cy="5051159"/>
          </a:xfrm>
          <a:prstGeom prst="rect">
            <a:avLst/>
          </a:prstGeom>
          <a:noFill/>
          <a:ln>
            <a:noFill/>
          </a:ln>
        </p:spPr>
      </p:pic>
      <p:sp>
        <p:nvSpPr>
          <p:cNvPr id="478" name="Shape 478"/>
          <p:cNvSpPr/>
          <p:nvPr/>
        </p:nvSpPr>
        <p:spPr>
          <a:xfrm>
            <a:off x="1981201" y="1905001"/>
            <a:ext cx="4355195" cy="3544841"/>
          </a:xfrm>
          <a:prstGeom prst="rect">
            <a:avLst/>
          </a:prstGeom>
          <a:noFill/>
          <a:ln>
            <a:noFill/>
          </a:ln>
        </p:spPr>
        <p:txBody>
          <a:bodyPr lIns="91350" tIns="45675" rIns="91350" bIns="45675" anchor="t" anchorCtr="0">
            <a:noAutofit/>
          </a:bodyPr>
          <a:lstStyle/>
          <a:p>
            <a:pPr marL="457200" indent="-457200">
              <a:lnSpc>
                <a:spcPct val="90000"/>
              </a:lnSpc>
              <a:buSzPct val="100000"/>
              <a:buFont typeface="Arial" panose="020B0604020202020204" pitchFamily="34" charset="0"/>
              <a:buChar char="•"/>
            </a:pPr>
            <a:r>
              <a:rPr lang="en" sz="2800" dirty="0">
                <a:latin typeface="Arial"/>
                <a:ea typeface="Arial"/>
                <a:cs typeface="Arial"/>
                <a:sym typeface="Arial"/>
              </a:rPr>
              <a:t>Adolescence is a </a:t>
            </a:r>
            <a:r>
              <a:rPr lang="en-US" sz="2800" b="1" u="sng" dirty="0">
                <a:effectLst>
                  <a:outerShdw blurRad="38100" dist="38100" dir="2700000" algn="tl">
                    <a:srgbClr val="000000"/>
                  </a:outerShdw>
                </a:effectLst>
                <a:latin typeface="Arial Narrow" pitchFamily="34" charset="0"/>
                <a:ea typeface="ＭＳ Ｐゴシック" charset="0"/>
                <a:sym typeface="Arial"/>
              </a:rPr>
              <a:t>critical period</a:t>
            </a:r>
            <a:r>
              <a:rPr lang="en" sz="2800" b="1" dirty="0">
                <a:latin typeface="Arial"/>
                <a:ea typeface="ＭＳ Ｐゴシック" charset="0"/>
                <a:cs typeface="Arial"/>
                <a:sym typeface="Arial"/>
              </a:rPr>
              <a:t> </a:t>
            </a:r>
            <a:r>
              <a:rPr lang="en" sz="2800" dirty="0">
                <a:latin typeface="Arial"/>
                <a:ea typeface="Arial"/>
                <a:cs typeface="Arial"/>
                <a:sym typeface="Arial"/>
              </a:rPr>
              <a:t>in brain development</a:t>
            </a:r>
          </a:p>
          <a:p>
            <a:pPr marL="457200" indent="-457200">
              <a:lnSpc>
                <a:spcPct val="90000"/>
              </a:lnSpc>
              <a:buSzPct val="100000"/>
              <a:buFont typeface="Arial" panose="020B0604020202020204" pitchFamily="34" charset="0"/>
              <a:buChar char="•"/>
            </a:pPr>
            <a:endParaRPr lang="en" sz="1000" dirty="0">
              <a:latin typeface="Arial"/>
              <a:ea typeface="Arial"/>
              <a:cs typeface="Arial"/>
              <a:sym typeface="Arial"/>
            </a:endParaRPr>
          </a:p>
          <a:p>
            <a:pPr marL="457200" indent="-457200">
              <a:lnSpc>
                <a:spcPct val="90000"/>
              </a:lnSpc>
              <a:buSzPct val="100000"/>
              <a:buFont typeface="Arial" panose="020B0604020202020204" pitchFamily="34" charset="0"/>
              <a:buChar char="•"/>
            </a:pPr>
            <a:r>
              <a:rPr lang="en" sz="2800" dirty="0">
                <a:latin typeface="Arial"/>
                <a:ea typeface="Arial"/>
                <a:cs typeface="Arial"/>
                <a:sym typeface="Arial"/>
              </a:rPr>
              <a:t>The brain is still developing until approximately age 24 or 25</a:t>
            </a:r>
          </a:p>
        </p:txBody>
      </p:sp>
      <p:sp>
        <p:nvSpPr>
          <p:cNvPr id="479" name="Shape 479"/>
          <p:cNvSpPr txBox="1"/>
          <p:nvPr/>
        </p:nvSpPr>
        <p:spPr>
          <a:xfrm>
            <a:off x="1696595" y="762000"/>
            <a:ext cx="4639800" cy="846232"/>
          </a:xfrm>
          <a:prstGeom prst="rect">
            <a:avLst/>
          </a:prstGeom>
          <a:noFill/>
          <a:ln>
            <a:noFill/>
          </a:ln>
        </p:spPr>
        <p:txBody>
          <a:bodyPr lIns="91350" tIns="45675" rIns="91350" bIns="45675" anchor="t" anchorCtr="0">
            <a:noAutofit/>
          </a:bodyPr>
          <a:lstStyle/>
          <a:p>
            <a:pPr lvl="0" algn="ctr">
              <a:lnSpc>
                <a:spcPct val="90000"/>
              </a:lnSpc>
              <a:buClr>
                <a:srgbClr val="C00000"/>
              </a:buClr>
              <a:buSzPct val="25000"/>
            </a:pPr>
            <a:r>
              <a:rPr lang="en-US" sz="4400" b="1" dirty="0">
                <a:effectLst>
                  <a:outerShdw blurRad="38100" dist="38100" dir="2700000" algn="tl">
                    <a:srgbClr val="000000"/>
                  </a:outerShdw>
                </a:effectLst>
                <a:latin typeface="Arial Narrow" pitchFamily="34" charset="0"/>
                <a:ea typeface="ＭＳ Ｐゴシック" charset="0"/>
                <a:sym typeface="Arial"/>
              </a:rPr>
              <a:t>What we now know</a:t>
            </a:r>
            <a:endParaRPr lang="en" sz="4400" b="1" dirty="0">
              <a:latin typeface="Arial"/>
              <a:ea typeface="Arial"/>
              <a:cs typeface="Arial"/>
              <a:sym typeface="Arial"/>
            </a:endParaRPr>
          </a:p>
        </p:txBody>
      </p:sp>
      <p:sp>
        <p:nvSpPr>
          <p:cNvPr id="480" name="Shape 480"/>
          <p:cNvSpPr txBox="1"/>
          <p:nvPr/>
        </p:nvSpPr>
        <p:spPr>
          <a:xfrm>
            <a:off x="381267" y="6337300"/>
            <a:ext cx="2630656" cy="276932"/>
          </a:xfrm>
          <a:prstGeom prst="rect">
            <a:avLst/>
          </a:prstGeom>
          <a:noFill/>
          <a:ln>
            <a:noFill/>
          </a:ln>
        </p:spPr>
        <p:txBody>
          <a:bodyPr lIns="91350" tIns="45675" rIns="91350" bIns="45675" anchor="t" anchorCtr="0">
            <a:noAutofit/>
          </a:bodyPr>
          <a:lstStyle/>
          <a:p>
            <a:pPr>
              <a:buClr>
                <a:srgbClr val="FDD518"/>
              </a:buClr>
              <a:buSzPct val="25000"/>
            </a:pPr>
            <a:r>
              <a:rPr lang="en" sz="1000" dirty="0">
                <a:solidFill>
                  <a:schemeClr val="dk1"/>
                </a:solidFill>
                <a:latin typeface="+mj-lt"/>
                <a:ea typeface="Helvetica Neue"/>
                <a:cs typeface="Helvetica Neue"/>
                <a:sym typeface="Helvetica Neue"/>
              </a:rPr>
              <a:t>Slide courtesy of Ken Winters, PhD</a:t>
            </a:r>
            <a:r>
              <a:rPr lang="en" sz="1000" dirty="0">
                <a:solidFill>
                  <a:srgbClr val="FDD518"/>
                </a:solidFill>
                <a:latin typeface="+mj-lt"/>
                <a:ea typeface="Helvetica Neue"/>
                <a:cs typeface="Helvetica Neue"/>
                <a:sym typeface="Helvetica Neue"/>
              </a:rPr>
              <a:t>.</a:t>
            </a:r>
          </a:p>
        </p:txBody>
      </p:sp>
    </p:spTree>
    <p:extLst>
      <p:ext uri="{BB962C8B-B14F-4D97-AF65-F5344CB8AC3E}">
        <p14:creationId xmlns:p14="http://schemas.microsoft.com/office/powerpoint/2010/main" val="3349099472"/>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15"/>
          <p:cNvGrpSpPr>
            <a:grpSpLocks/>
          </p:cNvGrpSpPr>
          <p:nvPr/>
        </p:nvGrpSpPr>
        <p:grpSpPr bwMode="auto">
          <a:xfrm>
            <a:off x="2565713" y="1791622"/>
            <a:ext cx="6648423" cy="5008388"/>
            <a:chOff x="1443" y="1020"/>
            <a:chExt cx="3441" cy="2851"/>
          </a:xfrm>
        </p:grpSpPr>
        <p:pic>
          <p:nvPicPr>
            <p:cNvPr id="57352" name="Picture 3" descr="brainparts"/>
            <p:cNvPicPr>
              <a:picLocks noChangeAspect="1" noChangeArrowheads="1"/>
            </p:cNvPicPr>
            <p:nvPr/>
          </p:nvPicPr>
          <p:blipFill>
            <a:blip r:embed="rId3"/>
            <a:srcRect/>
            <a:stretch>
              <a:fillRect/>
            </a:stretch>
          </p:blipFill>
          <p:spPr bwMode="auto">
            <a:xfrm>
              <a:off x="1443" y="1020"/>
              <a:ext cx="3127" cy="2851"/>
            </a:xfrm>
            <a:prstGeom prst="rect">
              <a:avLst/>
            </a:prstGeom>
            <a:noFill/>
            <a:ln w="9525">
              <a:noFill/>
              <a:miter lim="800000"/>
              <a:headEnd/>
              <a:tailEnd/>
            </a:ln>
          </p:spPr>
        </p:pic>
        <p:sp>
          <p:nvSpPr>
            <p:cNvPr id="57353" name="Text Box 4"/>
            <p:cNvSpPr txBox="1">
              <a:spLocks noChangeArrowheads="1"/>
            </p:cNvSpPr>
            <p:nvPr/>
          </p:nvSpPr>
          <p:spPr bwMode="auto">
            <a:xfrm>
              <a:off x="3756" y="1118"/>
              <a:ext cx="720" cy="184"/>
            </a:xfrm>
            <a:prstGeom prst="rect">
              <a:avLst/>
            </a:prstGeom>
            <a:noFill/>
            <a:ln w="9525">
              <a:noFill/>
              <a:miter lim="800000"/>
              <a:headEnd/>
              <a:tailEnd/>
            </a:ln>
          </p:spPr>
          <p:txBody>
            <a:bodyPr wrap="none">
              <a:spAutoFit/>
            </a:bodyPr>
            <a:lstStyle/>
            <a:p>
              <a:r>
                <a:rPr lang="en-US" sz="1500" b="1" dirty="0">
                  <a:solidFill>
                    <a:schemeClr val="bg1"/>
                  </a:solidFill>
                  <a:latin typeface="Arial" charset="0"/>
                </a:rPr>
                <a:t>Parietal Lobe</a:t>
              </a:r>
            </a:p>
          </p:txBody>
        </p:sp>
        <p:sp>
          <p:nvSpPr>
            <p:cNvPr id="57354" name="Text Box 5"/>
            <p:cNvSpPr txBox="1">
              <a:spLocks noChangeArrowheads="1"/>
            </p:cNvSpPr>
            <p:nvPr/>
          </p:nvSpPr>
          <p:spPr bwMode="auto">
            <a:xfrm>
              <a:off x="1460" y="1103"/>
              <a:ext cx="848" cy="214"/>
            </a:xfrm>
            <a:prstGeom prst="rect">
              <a:avLst/>
            </a:prstGeom>
            <a:noFill/>
            <a:ln w="9525">
              <a:noFill/>
              <a:miter lim="800000"/>
              <a:headEnd/>
              <a:tailEnd/>
            </a:ln>
          </p:spPr>
          <p:txBody>
            <a:bodyPr wrap="none">
              <a:spAutoFit/>
            </a:bodyPr>
            <a:lstStyle/>
            <a:p>
              <a:r>
                <a:rPr lang="en-US" sz="1500" b="1" dirty="0">
                  <a:solidFill>
                    <a:schemeClr val="bg1"/>
                  </a:solidFill>
                  <a:latin typeface="Arial" charset="0"/>
                </a:rPr>
                <a:t>Frontal Lobe</a:t>
              </a:r>
            </a:p>
          </p:txBody>
        </p:sp>
        <p:sp>
          <p:nvSpPr>
            <p:cNvPr id="57355" name="Text Box 6"/>
            <p:cNvSpPr txBox="1">
              <a:spLocks noChangeArrowheads="1"/>
            </p:cNvSpPr>
            <p:nvPr/>
          </p:nvSpPr>
          <p:spPr bwMode="auto">
            <a:xfrm>
              <a:off x="3935" y="1677"/>
              <a:ext cx="949" cy="214"/>
            </a:xfrm>
            <a:prstGeom prst="rect">
              <a:avLst/>
            </a:prstGeom>
            <a:noFill/>
            <a:ln w="9525">
              <a:noFill/>
              <a:miter lim="800000"/>
              <a:headEnd/>
              <a:tailEnd/>
            </a:ln>
          </p:spPr>
          <p:txBody>
            <a:bodyPr wrap="none">
              <a:spAutoFit/>
            </a:bodyPr>
            <a:lstStyle/>
            <a:p>
              <a:r>
                <a:rPr lang="en-US" sz="1500" b="1" dirty="0">
                  <a:solidFill>
                    <a:schemeClr val="bg1"/>
                  </a:solidFill>
                  <a:latin typeface="Arial" charset="0"/>
                </a:rPr>
                <a:t>Occipital Lobe</a:t>
              </a:r>
            </a:p>
          </p:txBody>
        </p:sp>
        <p:sp>
          <p:nvSpPr>
            <p:cNvPr id="57356" name="Text Box 7"/>
            <p:cNvSpPr txBox="1">
              <a:spLocks noChangeArrowheads="1"/>
            </p:cNvSpPr>
            <p:nvPr/>
          </p:nvSpPr>
          <p:spPr bwMode="auto">
            <a:xfrm>
              <a:off x="3925" y="2557"/>
              <a:ext cx="638" cy="184"/>
            </a:xfrm>
            <a:prstGeom prst="rect">
              <a:avLst/>
            </a:prstGeom>
            <a:noFill/>
            <a:ln w="9525">
              <a:noFill/>
              <a:miter lim="800000"/>
              <a:headEnd/>
              <a:tailEnd/>
            </a:ln>
          </p:spPr>
          <p:txBody>
            <a:bodyPr wrap="none">
              <a:spAutoFit/>
            </a:bodyPr>
            <a:lstStyle/>
            <a:p>
              <a:r>
                <a:rPr lang="en-US" sz="1500" b="1" dirty="0">
                  <a:solidFill>
                    <a:schemeClr val="bg1"/>
                  </a:solidFill>
                  <a:latin typeface="Arial" charset="0"/>
                </a:rPr>
                <a:t>Cerebellum</a:t>
              </a:r>
            </a:p>
          </p:txBody>
        </p:sp>
        <p:sp>
          <p:nvSpPr>
            <p:cNvPr id="57357" name="Text Box 8"/>
            <p:cNvSpPr txBox="1">
              <a:spLocks noChangeArrowheads="1"/>
            </p:cNvSpPr>
            <p:nvPr/>
          </p:nvSpPr>
          <p:spPr bwMode="auto">
            <a:xfrm>
              <a:off x="2120" y="2256"/>
              <a:ext cx="653" cy="367"/>
            </a:xfrm>
            <a:prstGeom prst="rect">
              <a:avLst/>
            </a:prstGeom>
            <a:noFill/>
            <a:ln w="9525">
              <a:noFill/>
              <a:miter lim="800000"/>
              <a:headEnd/>
              <a:tailEnd/>
            </a:ln>
          </p:spPr>
          <p:txBody>
            <a:bodyPr wrap="none">
              <a:spAutoFit/>
            </a:bodyPr>
            <a:lstStyle/>
            <a:p>
              <a:pPr algn="ctr"/>
              <a:r>
                <a:rPr lang="en-US" sz="1500" b="1" dirty="0">
                  <a:solidFill>
                    <a:schemeClr val="bg1"/>
                  </a:solidFill>
                  <a:latin typeface="Arial" charset="0"/>
                </a:rPr>
                <a:t>Temporal</a:t>
              </a:r>
            </a:p>
            <a:p>
              <a:pPr algn="ctr"/>
              <a:r>
                <a:rPr lang="en-US" sz="1500" b="1" dirty="0">
                  <a:solidFill>
                    <a:schemeClr val="bg1"/>
                  </a:solidFill>
                  <a:latin typeface="Arial" charset="0"/>
                </a:rPr>
                <a:t>Lobe</a:t>
              </a:r>
            </a:p>
          </p:txBody>
        </p:sp>
        <p:sp>
          <p:nvSpPr>
            <p:cNvPr id="57358" name="Text Box 9"/>
            <p:cNvSpPr txBox="1">
              <a:spLocks noChangeArrowheads="1"/>
            </p:cNvSpPr>
            <p:nvPr/>
          </p:nvSpPr>
          <p:spPr bwMode="auto">
            <a:xfrm>
              <a:off x="2592" y="2688"/>
              <a:ext cx="757" cy="214"/>
            </a:xfrm>
            <a:prstGeom prst="rect">
              <a:avLst/>
            </a:prstGeom>
            <a:noFill/>
            <a:ln w="9525">
              <a:noFill/>
              <a:miter lim="800000"/>
              <a:headEnd/>
              <a:tailEnd/>
            </a:ln>
          </p:spPr>
          <p:txBody>
            <a:bodyPr wrap="none">
              <a:spAutoFit/>
            </a:bodyPr>
            <a:lstStyle/>
            <a:p>
              <a:r>
                <a:rPr lang="en-US" sz="1500" b="1" dirty="0">
                  <a:solidFill>
                    <a:schemeClr val="bg1"/>
                  </a:solidFill>
                  <a:latin typeface="Arial" charset="0"/>
                </a:rPr>
                <a:t>Brain Stem</a:t>
              </a:r>
            </a:p>
          </p:txBody>
        </p:sp>
      </p:grpSp>
      <p:grpSp>
        <p:nvGrpSpPr>
          <p:cNvPr id="226314" name="Group 10"/>
          <p:cNvGrpSpPr>
            <a:grpSpLocks/>
          </p:cNvGrpSpPr>
          <p:nvPr/>
        </p:nvGrpSpPr>
        <p:grpSpPr bwMode="auto">
          <a:xfrm>
            <a:off x="2795862" y="1023938"/>
            <a:ext cx="5560738" cy="611295"/>
            <a:chOff x="960" y="720"/>
            <a:chExt cx="3889" cy="528"/>
          </a:xfrm>
        </p:grpSpPr>
        <p:sp>
          <p:nvSpPr>
            <p:cNvPr id="57349" name="AutoShape 11"/>
            <p:cNvSpPr>
              <a:spLocks noChangeArrowheads="1"/>
            </p:cNvSpPr>
            <p:nvPr/>
          </p:nvSpPr>
          <p:spPr bwMode="auto">
            <a:xfrm flipH="1">
              <a:off x="1632" y="720"/>
              <a:ext cx="2592" cy="528"/>
            </a:xfrm>
            <a:prstGeom prst="curvedDownArrow">
              <a:avLst>
                <a:gd name="adj1" fmla="val 98182"/>
                <a:gd name="adj2" fmla="val 196364"/>
                <a:gd name="adj3" fmla="val 33333"/>
              </a:avLst>
            </a:prstGeom>
            <a:solidFill>
              <a:schemeClr val="accent1"/>
            </a:solidFill>
            <a:ln w="9525">
              <a:solidFill>
                <a:schemeClr val="tx1"/>
              </a:solidFill>
              <a:miter lim="800000"/>
              <a:headEnd/>
              <a:tailEnd/>
            </a:ln>
          </p:spPr>
          <p:txBody>
            <a:bodyPr wrap="none" anchor="ctr"/>
            <a:lstStyle/>
            <a:p>
              <a:endParaRPr lang="en-US" sz="1500" b="1">
                <a:latin typeface="Arial" charset="0"/>
              </a:endParaRPr>
            </a:p>
          </p:txBody>
        </p:sp>
        <p:sp>
          <p:nvSpPr>
            <p:cNvPr id="57350" name="Text Box 12"/>
            <p:cNvSpPr txBox="1">
              <a:spLocks noChangeArrowheads="1"/>
            </p:cNvSpPr>
            <p:nvPr/>
          </p:nvSpPr>
          <p:spPr bwMode="auto">
            <a:xfrm>
              <a:off x="4320" y="912"/>
              <a:ext cx="529" cy="281"/>
            </a:xfrm>
            <a:prstGeom prst="rect">
              <a:avLst/>
            </a:prstGeom>
            <a:noFill/>
            <a:ln w="9525">
              <a:noFill/>
              <a:miter lim="800000"/>
              <a:headEnd/>
              <a:tailEnd/>
            </a:ln>
          </p:spPr>
          <p:txBody>
            <a:bodyPr wrap="none">
              <a:spAutoFit/>
            </a:bodyPr>
            <a:lstStyle/>
            <a:p>
              <a:r>
                <a:rPr lang="en-US" sz="2300">
                  <a:solidFill>
                    <a:schemeClr val="accent2"/>
                  </a:solidFill>
                  <a:latin typeface="Arial" charset="0"/>
                </a:rPr>
                <a:t>Back</a:t>
              </a:r>
            </a:p>
          </p:txBody>
        </p:sp>
        <p:sp>
          <p:nvSpPr>
            <p:cNvPr id="57351" name="Text Box 13"/>
            <p:cNvSpPr txBox="1">
              <a:spLocks noChangeArrowheads="1"/>
            </p:cNvSpPr>
            <p:nvPr/>
          </p:nvSpPr>
          <p:spPr bwMode="auto">
            <a:xfrm>
              <a:off x="960" y="912"/>
              <a:ext cx="549" cy="281"/>
            </a:xfrm>
            <a:prstGeom prst="rect">
              <a:avLst/>
            </a:prstGeom>
            <a:noFill/>
            <a:ln w="9525">
              <a:noFill/>
              <a:miter lim="800000"/>
              <a:headEnd/>
              <a:tailEnd/>
            </a:ln>
          </p:spPr>
          <p:txBody>
            <a:bodyPr wrap="none">
              <a:spAutoFit/>
            </a:bodyPr>
            <a:lstStyle/>
            <a:p>
              <a:r>
                <a:rPr lang="en-US" sz="2300">
                  <a:solidFill>
                    <a:schemeClr val="accent2"/>
                  </a:solidFill>
                  <a:latin typeface="Arial" charset="0"/>
                </a:rPr>
                <a:t>Front</a:t>
              </a:r>
            </a:p>
          </p:txBody>
        </p:sp>
      </p:grpSp>
      <p:sp>
        <p:nvSpPr>
          <p:cNvPr id="57348" name="Rectangle 16"/>
          <p:cNvSpPr>
            <a:spLocks noGrp="1" noChangeArrowheads="1"/>
          </p:cNvSpPr>
          <p:nvPr>
            <p:ph type="title"/>
          </p:nvPr>
        </p:nvSpPr>
        <p:spPr>
          <a:xfrm>
            <a:off x="2401132" y="13534"/>
            <a:ext cx="8229600" cy="1064867"/>
          </a:xfrm>
        </p:spPr>
        <p:txBody>
          <a:bodyPr>
            <a:normAutofit/>
          </a:bodyPr>
          <a:lstStyle/>
          <a:p>
            <a:r>
              <a:rPr lang="en-US" b="1" dirty="0">
                <a:solidFill>
                  <a:schemeClr val="tx1"/>
                </a:solidFill>
                <a:effectLst>
                  <a:outerShdw blurRad="38100" dist="38100" dir="2700000" algn="tl">
                    <a:srgbClr val="000000"/>
                  </a:outerShdw>
                </a:effectLst>
                <a:latin typeface="Arial Narrow" pitchFamily="34" charset="0"/>
                <a:ea typeface="ＭＳ Ｐゴシック" charset="0"/>
              </a:rPr>
              <a:t>How the brain develops</a:t>
            </a:r>
            <a:endParaRPr lang="en-US" b="1" dirty="0">
              <a:solidFill>
                <a:schemeClr val="tx1"/>
              </a:solidFill>
            </a:endParaRPr>
          </a:p>
        </p:txBody>
      </p:sp>
      <p:sp>
        <p:nvSpPr>
          <p:cNvPr id="2" name="TextBox 1">
            <a:extLst>
              <a:ext uri="{FF2B5EF4-FFF2-40B4-BE49-F238E27FC236}">
                <a16:creationId xmlns:a16="http://schemas.microsoft.com/office/drawing/2014/main" id="{486B6138-80F4-4C0F-AA21-723570F48897}"/>
              </a:ext>
            </a:extLst>
          </p:cNvPr>
          <p:cNvSpPr txBox="1"/>
          <p:nvPr/>
        </p:nvSpPr>
        <p:spPr>
          <a:xfrm>
            <a:off x="2960075" y="3885375"/>
            <a:ext cx="1946846" cy="1200329"/>
          </a:xfrm>
          <a:prstGeom prst="rect">
            <a:avLst/>
          </a:prstGeom>
          <a:noFill/>
        </p:spPr>
        <p:txBody>
          <a:bodyPr wrap="square" rtlCol="0">
            <a:spAutoFit/>
          </a:bodyPr>
          <a:lstStyle/>
          <a:p>
            <a:r>
              <a:rPr lang="en-US" b="1" dirty="0">
                <a:solidFill>
                  <a:schemeClr val="bg1"/>
                </a:solidFill>
              </a:rPr>
              <a:t>Hippocampus</a:t>
            </a:r>
          </a:p>
          <a:p>
            <a:r>
              <a:rPr lang="en-US" b="1" dirty="0">
                <a:solidFill>
                  <a:schemeClr val="bg1"/>
                </a:solidFill>
              </a:rPr>
              <a:t>Amygdala</a:t>
            </a:r>
          </a:p>
          <a:p>
            <a:r>
              <a:rPr lang="en-US" b="1" dirty="0">
                <a:solidFill>
                  <a:schemeClr val="bg1"/>
                </a:solidFill>
              </a:rPr>
              <a:t>Nucleus </a:t>
            </a:r>
            <a:r>
              <a:rPr lang="en-US" b="1" dirty="0" err="1">
                <a:solidFill>
                  <a:schemeClr val="bg1"/>
                </a:solidFill>
              </a:rPr>
              <a:t>Accumbens</a:t>
            </a:r>
            <a:endParaRPr lang="en-US" b="1" dirty="0">
              <a:solidFill>
                <a:schemeClr val="bg1"/>
              </a:solidFill>
            </a:endParaRPr>
          </a:p>
        </p:txBody>
      </p:sp>
      <p:cxnSp>
        <p:nvCxnSpPr>
          <p:cNvPr id="4" name="Straight Arrow Connector 3">
            <a:extLst>
              <a:ext uri="{FF2B5EF4-FFF2-40B4-BE49-F238E27FC236}">
                <a16:creationId xmlns:a16="http://schemas.microsoft.com/office/drawing/2014/main" id="{BFBDDCFF-92E1-4EB5-BEF1-D741DA6E4617}"/>
              </a:ext>
            </a:extLst>
          </p:cNvPr>
          <p:cNvCxnSpPr>
            <a:cxnSpLocks/>
          </p:cNvCxnSpPr>
          <p:nvPr/>
        </p:nvCxnSpPr>
        <p:spPr>
          <a:xfrm flipV="1">
            <a:off x="3923898" y="3252495"/>
            <a:ext cx="1996165" cy="12330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24772A4-EE92-4E88-8172-6D4BA6668048}"/>
              </a:ext>
            </a:extLst>
          </p:cNvPr>
          <p:cNvSpPr txBox="1"/>
          <p:nvPr/>
        </p:nvSpPr>
        <p:spPr>
          <a:xfrm>
            <a:off x="2960075" y="2235397"/>
            <a:ext cx="1776958" cy="646331"/>
          </a:xfrm>
          <a:prstGeom prst="rect">
            <a:avLst/>
          </a:prstGeom>
          <a:noFill/>
        </p:spPr>
        <p:txBody>
          <a:bodyPr wrap="square" rtlCol="0">
            <a:spAutoFit/>
          </a:bodyPr>
          <a:lstStyle/>
          <a:p>
            <a:r>
              <a:rPr lang="en-US" b="1" dirty="0">
                <a:solidFill>
                  <a:schemeClr val="bg1"/>
                </a:solidFill>
              </a:rPr>
              <a:t>Prefrontal Cortex</a:t>
            </a:r>
          </a:p>
        </p:txBody>
      </p:sp>
    </p:spTree>
    <p:extLst>
      <p:ext uri="{BB962C8B-B14F-4D97-AF65-F5344CB8AC3E}">
        <p14:creationId xmlns:p14="http://schemas.microsoft.com/office/powerpoint/2010/main" val="263005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6314"/>
                                        </p:tgtEl>
                                        <p:attrNameLst>
                                          <p:attrName>style.visibility</p:attrName>
                                        </p:attrNameLst>
                                      </p:cBhvr>
                                      <p:to>
                                        <p:strVal val="visible"/>
                                      </p:to>
                                    </p:set>
                                    <p:anim calcmode="lin" valueType="num">
                                      <p:cBhvr>
                                        <p:cTn id="7" dur="1000" fill="hold"/>
                                        <p:tgtEl>
                                          <p:spTgt spid="226314"/>
                                        </p:tgtEl>
                                        <p:attrNameLst>
                                          <p:attrName>ppt_w</p:attrName>
                                        </p:attrNameLst>
                                      </p:cBhvr>
                                      <p:tavLst>
                                        <p:tav tm="0">
                                          <p:val>
                                            <p:fltVal val="0"/>
                                          </p:val>
                                        </p:tav>
                                        <p:tav tm="100000">
                                          <p:val>
                                            <p:strVal val="#ppt_w"/>
                                          </p:val>
                                        </p:tav>
                                      </p:tavLst>
                                    </p:anim>
                                    <p:anim calcmode="lin" valueType="num">
                                      <p:cBhvr>
                                        <p:cTn id="8" dur="1000" fill="hold"/>
                                        <p:tgtEl>
                                          <p:spTgt spid="226314"/>
                                        </p:tgtEl>
                                        <p:attrNameLst>
                                          <p:attrName>ppt_h</p:attrName>
                                        </p:attrNameLst>
                                      </p:cBhvr>
                                      <p:tavLst>
                                        <p:tav tm="0">
                                          <p:val>
                                            <p:fltVal val="0"/>
                                          </p:val>
                                        </p:tav>
                                        <p:tav tm="100000">
                                          <p:val>
                                            <p:strVal val="#ppt_h"/>
                                          </p:val>
                                        </p:tav>
                                      </p:tavLst>
                                    </p:anim>
                                    <p:anim calcmode="lin" valueType="num">
                                      <p:cBhvr>
                                        <p:cTn id="9" dur="1000" fill="hold"/>
                                        <p:tgtEl>
                                          <p:spTgt spid="226314"/>
                                        </p:tgtEl>
                                        <p:attrNameLst>
                                          <p:attrName>style.rotation</p:attrName>
                                        </p:attrNameLst>
                                      </p:cBhvr>
                                      <p:tavLst>
                                        <p:tav tm="0">
                                          <p:val>
                                            <p:fltVal val="90"/>
                                          </p:val>
                                        </p:tav>
                                        <p:tav tm="100000">
                                          <p:val>
                                            <p:fltVal val="0"/>
                                          </p:val>
                                        </p:tav>
                                      </p:tavLst>
                                    </p:anim>
                                    <p:animEffect transition="in" filter="fade">
                                      <p:cBhvr>
                                        <p:cTn id="10" dur="1000"/>
                                        <p:tgtEl>
                                          <p:spTgt spid="226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5" name="Rectangle 4">
            <a:extLst>
              <a:ext uri="{FF2B5EF4-FFF2-40B4-BE49-F238E27FC236}">
                <a16:creationId xmlns:a16="http://schemas.microsoft.com/office/drawing/2014/main" id="{F8AD29BC-A0A7-496A-BBDC-B519CC71FC3C}"/>
              </a:ext>
            </a:extLst>
          </p:cNvPr>
          <p:cNvSpPr/>
          <p:nvPr/>
        </p:nvSpPr>
        <p:spPr bwMode="auto">
          <a:xfrm>
            <a:off x="1524000" y="0"/>
            <a:ext cx="92202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3000"/>
              </a:lnSpc>
              <a:spcBef>
                <a:spcPct val="0"/>
              </a:spcBef>
              <a:spcAft>
                <a:spcPct val="0"/>
              </a:spcAft>
              <a:buClr>
                <a:srgbClr val="000000"/>
              </a:buClr>
              <a:buSzPct val="100000"/>
            </a:pPr>
            <a:endParaRPr lang="en-US" sz="2400">
              <a:solidFill>
                <a:schemeClr val="bg1"/>
              </a:solidFill>
              <a:latin typeface="Arial" pitchFamily="-65" charset="0"/>
            </a:endParaRPr>
          </a:p>
        </p:txBody>
      </p:sp>
      <p:pic>
        <p:nvPicPr>
          <p:cNvPr id="249" name="Google Shape;249;p27"/>
          <p:cNvPicPr preferRelativeResize="0"/>
          <p:nvPr/>
        </p:nvPicPr>
        <p:blipFill rotWithShape="1">
          <a:blip r:embed="rId3">
            <a:alphaModFix/>
          </a:blip>
          <a:srcRect/>
          <a:stretch/>
        </p:blipFill>
        <p:spPr>
          <a:xfrm>
            <a:off x="2134384" y="432888"/>
            <a:ext cx="8533616" cy="6425112"/>
          </a:xfrm>
          <a:prstGeom prst="rect">
            <a:avLst/>
          </a:prstGeom>
          <a:noFill/>
          <a:ln>
            <a:noFill/>
          </a:ln>
        </p:spPr>
      </p:pic>
      <p:sp>
        <p:nvSpPr>
          <p:cNvPr id="250" name="Google Shape;250;p27"/>
          <p:cNvSpPr txBox="1"/>
          <p:nvPr/>
        </p:nvSpPr>
        <p:spPr>
          <a:xfrm>
            <a:off x="5467352" y="4229175"/>
            <a:ext cx="1619249" cy="489965"/>
          </a:xfrm>
          <a:prstGeom prst="rect">
            <a:avLst/>
          </a:prstGeom>
          <a:noFill/>
          <a:ln>
            <a:noFill/>
          </a:ln>
        </p:spPr>
        <p:txBody>
          <a:bodyPr spcFirstLastPara="1" wrap="square" lIns="68569" tIns="34275" rIns="68569" bIns="34275" anchor="t" anchorCtr="0">
            <a:noAutofit/>
          </a:bodyPr>
          <a:lstStyle/>
          <a:p>
            <a:r>
              <a:rPr lang="en-US" sz="2000" b="1" dirty="0">
                <a:solidFill>
                  <a:srgbClr val="FFFF00"/>
                </a:solidFill>
                <a:latin typeface="Helvetica Neue"/>
                <a:ea typeface="Helvetica Neue"/>
                <a:cs typeface="Helvetica Neue"/>
                <a:sym typeface="Helvetica Neue"/>
              </a:rPr>
              <a:t>marijuana</a:t>
            </a:r>
            <a:endParaRPr sz="2000" dirty="0"/>
          </a:p>
        </p:txBody>
      </p:sp>
      <p:cxnSp>
        <p:nvCxnSpPr>
          <p:cNvPr id="251" name="Google Shape;251;p27"/>
          <p:cNvCxnSpPr/>
          <p:nvPr/>
        </p:nvCxnSpPr>
        <p:spPr>
          <a:xfrm rot="10800000">
            <a:off x="5696027" y="3886275"/>
            <a:ext cx="285675" cy="399977"/>
          </a:xfrm>
          <a:prstGeom prst="straightConnector1">
            <a:avLst/>
          </a:prstGeom>
          <a:noFill/>
          <a:ln w="38100" cap="flat" cmpd="sng">
            <a:solidFill>
              <a:srgbClr val="FFFF33"/>
            </a:solidFill>
            <a:prstDash val="solid"/>
            <a:round/>
            <a:headEnd type="none" w="med" len="med"/>
            <a:tailEnd type="stealth" w="lg" len="lg"/>
          </a:ln>
        </p:spPr>
      </p:cxnSp>
      <p:sp>
        <p:nvSpPr>
          <p:cNvPr id="252" name="Google Shape;252;p27"/>
          <p:cNvSpPr txBox="1"/>
          <p:nvPr/>
        </p:nvSpPr>
        <p:spPr>
          <a:xfrm>
            <a:off x="2123499" y="5486401"/>
            <a:ext cx="2861733" cy="822755"/>
          </a:xfrm>
          <a:prstGeom prst="rect">
            <a:avLst/>
          </a:prstGeom>
          <a:noFill/>
          <a:ln>
            <a:noFill/>
          </a:ln>
        </p:spPr>
        <p:txBody>
          <a:bodyPr spcFirstLastPara="1" wrap="square" lIns="68569" tIns="34275" rIns="68569" bIns="34275" anchor="t" anchorCtr="0">
            <a:noAutofit/>
          </a:bodyPr>
          <a:lstStyle/>
          <a:p>
            <a:pPr>
              <a:lnSpc>
                <a:spcPct val="90000"/>
              </a:lnSpc>
            </a:pPr>
            <a:r>
              <a:rPr lang="en-US" sz="900" b="1" dirty="0">
                <a:solidFill>
                  <a:srgbClr val="FFFF00"/>
                </a:solidFill>
                <a:latin typeface="Calibri"/>
                <a:ea typeface="Calibri"/>
                <a:cs typeface="Calibri"/>
                <a:sym typeface="Calibri"/>
              </a:rPr>
              <a:t>Image retrieved on February 17, 2015, from http://www.drugabuse.gov/publications/teaching-packets/neurobiology-drug-addiction/section-iv-action-cocaine/7-summary-addictive-drugs-activate-reward</a:t>
            </a:r>
            <a:endParaRPr sz="1600" b="1" dirty="0">
              <a:solidFill>
                <a:srgbClr val="FFFF00"/>
              </a:solidFill>
            </a:endParaRPr>
          </a:p>
        </p:txBody>
      </p:sp>
    </p:spTree>
    <p:extLst>
      <p:ext uri="{BB962C8B-B14F-4D97-AF65-F5344CB8AC3E}">
        <p14:creationId xmlns:p14="http://schemas.microsoft.com/office/powerpoint/2010/main" val="2174137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7377793" y="1447800"/>
            <a:ext cx="2571750" cy="4191000"/>
          </a:xfrm>
        </p:spPr>
        <p:txBody>
          <a:bodyPr/>
          <a:lstStyle/>
          <a:p>
            <a:pPr marL="0" indent="0" algn="ctr">
              <a:buNone/>
            </a:pPr>
            <a:r>
              <a:rPr lang="en-US" sz="2100" b="1" dirty="0">
                <a:latin typeface="Calibri" pitchFamily="34" charset="0"/>
              </a:rPr>
              <a:t>Prefrontal Cortex </a:t>
            </a:r>
          </a:p>
          <a:p>
            <a:pPr marL="0" indent="0" algn="ctr">
              <a:buNone/>
            </a:pPr>
            <a:r>
              <a:rPr lang="en-US" sz="1500" dirty="0">
                <a:latin typeface="Calibri" pitchFamily="34" charset="0"/>
              </a:rPr>
              <a:t>(mature in late adolescence/early adulthood)</a:t>
            </a:r>
          </a:p>
          <a:p>
            <a:pPr marL="0" indent="0" algn="ctr">
              <a:buNone/>
            </a:pPr>
            <a:endParaRPr lang="en-US" sz="600" dirty="0">
              <a:latin typeface="Calibri" pitchFamily="34" charset="0"/>
            </a:endParaRPr>
          </a:p>
          <a:p>
            <a:pPr lvl="1" eaLnBrk="1" hangingPunct="1"/>
            <a:r>
              <a:rPr lang="en-US" sz="1500" dirty="0">
                <a:latin typeface="Calibri" pitchFamily="34" charset="0"/>
              </a:rPr>
              <a:t>Impulse control</a:t>
            </a:r>
          </a:p>
          <a:p>
            <a:pPr lvl="1" eaLnBrk="1" hangingPunct="1"/>
            <a:r>
              <a:rPr lang="en-US" sz="1500" dirty="0">
                <a:latin typeface="Calibri" pitchFamily="34" charset="0"/>
              </a:rPr>
              <a:t>Decision-making</a:t>
            </a:r>
          </a:p>
          <a:p>
            <a:pPr lvl="1" eaLnBrk="1" hangingPunct="1"/>
            <a:r>
              <a:rPr lang="en-US" sz="1500" dirty="0">
                <a:latin typeface="Calibri" pitchFamily="34" charset="0"/>
              </a:rPr>
              <a:t>Organizing and planning</a:t>
            </a:r>
          </a:p>
          <a:p>
            <a:pPr lvl="1" eaLnBrk="1" hangingPunct="1"/>
            <a:r>
              <a:rPr lang="en-US" sz="1500" dirty="0">
                <a:latin typeface="Calibri" pitchFamily="34" charset="0"/>
              </a:rPr>
              <a:t>Abstract thought, rational thinking</a:t>
            </a:r>
          </a:p>
          <a:p>
            <a:pPr lvl="1" eaLnBrk="1" hangingPunct="1"/>
            <a:r>
              <a:rPr lang="en-US" sz="1500" dirty="0">
                <a:latin typeface="Calibri" pitchFamily="34" charset="0"/>
              </a:rPr>
              <a:t>Attention, focus</a:t>
            </a:r>
          </a:p>
          <a:p>
            <a:pPr lvl="1" eaLnBrk="1" hangingPunct="1"/>
            <a:r>
              <a:rPr lang="en-US" sz="1500" dirty="0">
                <a:latin typeface="Calibri" pitchFamily="34" charset="0"/>
              </a:rPr>
              <a:t>Working memory</a:t>
            </a: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p:txBody>
      </p:sp>
      <p:sp>
        <p:nvSpPr>
          <p:cNvPr id="19459" name="Content Placeholder 2"/>
          <p:cNvSpPr txBox="1">
            <a:spLocks/>
          </p:cNvSpPr>
          <p:nvPr/>
        </p:nvSpPr>
        <p:spPr bwMode="auto">
          <a:xfrm>
            <a:off x="1828801" y="1528208"/>
            <a:ext cx="2486025"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eaLnBrk="0" hangingPunct="0">
              <a:defRPr sz="5400">
                <a:solidFill>
                  <a:srgbClr val="FDD518"/>
                </a:solidFill>
                <a:latin typeface="HelveticaNeue HeavyCond"/>
                <a:ea typeface="MS PGothic" pitchFamily="34" charset="-128"/>
              </a:defRPr>
            </a:lvl1pPr>
            <a:lvl2pPr marL="742950" indent="-285750" defTabSz="457200" eaLnBrk="0" hangingPunct="0">
              <a:defRPr sz="5400">
                <a:solidFill>
                  <a:srgbClr val="FDD518"/>
                </a:solidFill>
                <a:latin typeface="HelveticaNeue HeavyCond"/>
                <a:ea typeface="MS PGothic" pitchFamily="34" charset="-128"/>
              </a:defRPr>
            </a:lvl2pPr>
            <a:lvl3pPr marL="1143000" indent="-228600" defTabSz="457200" eaLnBrk="0" hangingPunct="0">
              <a:defRPr sz="5400">
                <a:solidFill>
                  <a:srgbClr val="FDD518"/>
                </a:solidFill>
                <a:latin typeface="HelveticaNeue HeavyCond"/>
                <a:ea typeface="MS PGothic" pitchFamily="34" charset="-128"/>
              </a:defRPr>
            </a:lvl3pPr>
            <a:lvl4pPr marL="1600200" indent="-228600" defTabSz="457200" eaLnBrk="0" hangingPunct="0">
              <a:defRPr sz="5400">
                <a:solidFill>
                  <a:srgbClr val="FDD518"/>
                </a:solidFill>
                <a:latin typeface="HelveticaNeue HeavyCond"/>
                <a:ea typeface="MS PGothic" pitchFamily="34" charset="-128"/>
              </a:defRPr>
            </a:lvl4pPr>
            <a:lvl5pPr marL="2057400" indent="-228600" defTabSz="457200" eaLnBrk="0" hangingPunct="0">
              <a:defRPr sz="5400">
                <a:solidFill>
                  <a:srgbClr val="FDD518"/>
                </a:solidFill>
                <a:latin typeface="HelveticaNeue HeavyCond"/>
                <a:ea typeface="MS PGothic" pitchFamily="34" charset="-128"/>
              </a:defRPr>
            </a:lvl5pPr>
            <a:lvl6pPr marL="2514600" indent="-228600" defTabSz="457200" eaLnBrk="0" fontAlgn="base" hangingPunct="0">
              <a:spcBef>
                <a:spcPct val="0"/>
              </a:spcBef>
              <a:spcAft>
                <a:spcPct val="0"/>
              </a:spcAft>
              <a:defRPr sz="5400">
                <a:solidFill>
                  <a:srgbClr val="FDD518"/>
                </a:solidFill>
                <a:latin typeface="HelveticaNeue HeavyCond"/>
                <a:ea typeface="MS PGothic" pitchFamily="34" charset="-128"/>
              </a:defRPr>
            </a:lvl6pPr>
            <a:lvl7pPr marL="2971800" indent="-228600" defTabSz="457200" eaLnBrk="0" fontAlgn="base" hangingPunct="0">
              <a:spcBef>
                <a:spcPct val="0"/>
              </a:spcBef>
              <a:spcAft>
                <a:spcPct val="0"/>
              </a:spcAft>
              <a:defRPr sz="5400">
                <a:solidFill>
                  <a:srgbClr val="FDD518"/>
                </a:solidFill>
                <a:latin typeface="HelveticaNeue HeavyCond"/>
                <a:ea typeface="MS PGothic" pitchFamily="34" charset="-128"/>
              </a:defRPr>
            </a:lvl7pPr>
            <a:lvl8pPr marL="3429000" indent="-228600" defTabSz="457200" eaLnBrk="0" fontAlgn="base" hangingPunct="0">
              <a:spcBef>
                <a:spcPct val="0"/>
              </a:spcBef>
              <a:spcAft>
                <a:spcPct val="0"/>
              </a:spcAft>
              <a:defRPr sz="5400">
                <a:solidFill>
                  <a:srgbClr val="FDD518"/>
                </a:solidFill>
                <a:latin typeface="HelveticaNeue HeavyCond"/>
                <a:ea typeface="MS PGothic" pitchFamily="34" charset="-128"/>
              </a:defRPr>
            </a:lvl8pPr>
            <a:lvl9pPr marL="3886200" indent="-228600" defTabSz="457200" eaLnBrk="0" fontAlgn="base" hangingPunct="0">
              <a:spcBef>
                <a:spcPct val="0"/>
              </a:spcBef>
              <a:spcAft>
                <a:spcPct val="0"/>
              </a:spcAft>
              <a:defRPr sz="5400">
                <a:solidFill>
                  <a:srgbClr val="FDD518"/>
                </a:solidFill>
                <a:latin typeface="HelveticaNeue HeavyCond"/>
                <a:ea typeface="MS PGothic" pitchFamily="34" charset="-128"/>
              </a:defRPr>
            </a:lvl9pPr>
          </a:lstStyle>
          <a:p>
            <a:pPr marL="0" indent="0" algn="ctr" eaLnBrk="1" hangingPunct="1">
              <a:spcBef>
                <a:spcPct val="20000"/>
              </a:spcBef>
            </a:pPr>
            <a:r>
              <a:rPr lang="en-US" sz="2100" b="1" dirty="0">
                <a:solidFill>
                  <a:schemeClr val="tx1"/>
                </a:solidFill>
                <a:latin typeface="Calibri" pitchFamily="34" charset="0"/>
              </a:rPr>
              <a:t>Limbic System </a:t>
            </a:r>
          </a:p>
          <a:p>
            <a:pPr marL="0" indent="0" algn="ctr" eaLnBrk="1" hangingPunct="1">
              <a:spcBef>
                <a:spcPct val="20000"/>
              </a:spcBef>
            </a:pPr>
            <a:r>
              <a:rPr lang="en-US" sz="1500" dirty="0">
                <a:solidFill>
                  <a:schemeClr val="tx1"/>
                </a:solidFill>
                <a:latin typeface="Calibri" pitchFamily="34" charset="0"/>
              </a:rPr>
              <a:t>(mature in adolescence) Includes hippocampus and </a:t>
            </a:r>
            <a:r>
              <a:rPr lang="en-US" sz="1500" b="1" u="sng" dirty="0">
                <a:solidFill>
                  <a:schemeClr val="tx1"/>
                </a:solidFill>
                <a:latin typeface="Calibri" pitchFamily="34" charset="0"/>
              </a:rPr>
              <a:t>amygdala</a:t>
            </a:r>
          </a:p>
          <a:p>
            <a:pPr marL="0" indent="0" algn="ctr" eaLnBrk="1" hangingPunct="1">
              <a:spcBef>
                <a:spcPct val="20000"/>
              </a:spcBef>
            </a:pPr>
            <a:endParaRPr lang="en-US" sz="600" dirty="0">
              <a:solidFill>
                <a:schemeClr val="tx1"/>
              </a:solidFill>
              <a:latin typeface="Calibri" pitchFamily="34" charset="0"/>
            </a:endParaRPr>
          </a:p>
          <a:p>
            <a:pPr lvl="1" eaLnBrk="1" hangingPunct="1">
              <a:spcBef>
                <a:spcPct val="20000"/>
              </a:spcBef>
              <a:buFont typeface="Arial" pitchFamily="34" charset="0"/>
              <a:buChar char="–"/>
            </a:pPr>
            <a:r>
              <a:rPr lang="en-US" sz="1500" dirty="0">
                <a:solidFill>
                  <a:schemeClr val="tx1"/>
                </a:solidFill>
                <a:latin typeface="Calibri" pitchFamily="34" charset="0"/>
              </a:rPr>
              <a:t>Emotional memory</a:t>
            </a:r>
          </a:p>
          <a:p>
            <a:pPr lvl="1" eaLnBrk="1" hangingPunct="1">
              <a:spcBef>
                <a:spcPct val="20000"/>
              </a:spcBef>
              <a:buFont typeface="Arial" pitchFamily="34" charset="0"/>
              <a:buChar char="–"/>
            </a:pPr>
            <a:r>
              <a:rPr lang="en-US" sz="1500" dirty="0">
                <a:solidFill>
                  <a:schemeClr val="tx1"/>
                </a:solidFill>
                <a:latin typeface="Calibri" pitchFamily="34" charset="0"/>
              </a:rPr>
              <a:t>Fear response</a:t>
            </a:r>
          </a:p>
          <a:p>
            <a:pPr lvl="1" eaLnBrk="1" hangingPunct="1">
              <a:spcBef>
                <a:spcPct val="20000"/>
              </a:spcBef>
              <a:buFont typeface="Arial" pitchFamily="34" charset="0"/>
              <a:buChar char="–"/>
            </a:pPr>
            <a:r>
              <a:rPr lang="en-US" sz="1500" dirty="0">
                <a:solidFill>
                  <a:schemeClr val="tx1"/>
                </a:solidFill>
                <a:latin typeface="Calibri" pitchFamily="34" charset="0"/>
              </a:rPr>
              <a:t>Pleasure response</a:t>
            </a:r>
          </a:p>
          <a:p>
            <a:pPr lvl="1" eaLnBrk="1" hangingPunct="1">
              <a:spcBef>
                <a:spcPct val="20000"/>
              </a:spcBef>
              <a:buFont typeface="Arial" pitchFamily="34" charset="0"/>
              <a:buChar char="–"/>
            </a:pPr>
            <a:r>
              <a:rPr lang="en-US" sz="1500" dirty="0">
                <a:solidFill>
                  <a:schemeClr val="tx1"/>
                </a:solidFill>
                <a:latin typeface="Calibri" pitchFamily="34" charset="0"/>
              </a:rPr>
              <a:t>Fight or Flight</a:t>
            </a:r>
          </a:p>
          <a:p>
            <a:pPr eaLnBrk="1" hangingPunct="1">
              <a:spcBef>
                <a:spcPct val="20000"/>
              </a:spcBef>
              <a:buFont typeface="Arial" pitchFamily="34" charset="0"/>
              <a:buChar char="•"/>
            </a:pPr>
            <a:endParaRPr lang="en-US" sz="2400" dirty="0">
              <a:solidFill>
                <a:schemeClr val="tx1"/>
              </a:solidFill>
              <a:latin typeface="Calibri" pitchFamily="34" charset="0"/>
            </a:endParaRPr>
          </a:p>
          <a:p>
            <a:pPr eaLnBrk="1" hangingPunct="1">
              <a:spcBef>
                <a:spcPct val="20000"/>
              </a:spcBef>
              <a:buFont typeface="Arial" pitchFamily="34" charset="0"/>
              <a:buChar char="•"/>
            </a:pPr>
            <a:endParaRPr lang="en-US" sz="2400" dirty="0">
              <a:solidFill>
                <a:schemeClr val="tx1"/>
              </a:solidFill>
              <a:latin typeface="Calibri" pitchFamily="34" charset="0"/>
            </a:endParaRPr>
          </a:p>
          <a:p>
            <a:pPr eaLnBrk="1" hangingPunct="1">
              <a:spcBef>
                <a:spcPct val="20000"/>
              </a:spcBef>
              <a:buFont typeface="Arial" pitchFamily="34" charset="0"/>
              <a:buChar char="•"/>
            </a:pPr>
            <a:endParaRPr lang="en-US" sz="2400" dirty="0">
              <a:solidFill>
                <a:schemeClr val="tx1"/>
              </a:solidFill>
              <a:latin typeface="Calibri" pitchFamily="34" charset="0"/>
            </a:endParaRPr>
          </a:p>
        </p:txBody>
      </p:sp>
      <p:sp>
        <p:nvSpPr>
          <p:cNvPr id="19460" name="Rectangle 2"/>
          <p:cNvSpPr>
            <a:spLocks noGrp="1" noChangeArrowheads="1"/>
          </p:cNvSpPr>
          <p:nvPr>
            <p:ph type="title"/>
          </p:nvPr>
        </p:nvSpPr>
        <p:spPr>
          <a:xfrm>
            <a:off x="1524000" y="228600"/>
            <a:ext cx="9144000" cy="1143000"/>
          </a:xfrm>
        </p:spPr>
        <p:txBody>
          <a:bodyPr/>
          <a:lstStyle/>
          <a:p>
            <a:pPr algn="ctr"/>
            <a:r>
              <a:rPr lang="en-US" b="1" dirty="0">
                <a:solidFill>
                  <a:schemeClr val="tx1"/>
                </a:solidFill>
                <a:effectLst>
                  <a:outerShdw blurRad="38100" dist="38100" dir="2700000" algn="tl">
                    <a:srgbClr val="000000"/>
                  </a:outerShdw>
                </a:effectLst>
                <a:latin typeface="Arial Narrow" pitchFamily="34" charset="0"/>
                <a:ea typeface="ＭＳ Ｐゴシック" charset="0"/>
              </a:rPr>
              <a:t>Brain Maturation</a:t>
            </a:r>
            <a:endParaRPr lang="en-US" b="1" dirty="0">
              <a:solidFill>
                <a:schemeClr val="tx1"/>
              </a:solidFill>
            </a:endParaRPr>
          </a:p>
        </p:txBody>
      </p:sp>
      <p:sp>
        <p:nvSpPr>
          <p:cNvPr id="7" name="Content Placeholder 2"/>
          <p:cNvSpPr txBox="1">
            <a:spLocks/>
          </p:cNvSpPr>
          <p:nvPr/>
        </p:nvSpPr>
        <p:spPr bwMode="auto">
          <a:xfrm>
            <a:off x="4495800" y="1528208"/>
            <a:ext cx="2514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None/>
              <a:defRPr/>
            </a:pPr>
            <a:r>
              <a:rPr lang="en-US" sz="2100" b="1" dirty="0">
                <a:latin typeface="Calibri" pitchFamily="34" charset="0"/>
              </a:rPr>
              <a:t>Nucleus </a:t>
            </a:r>
            <a:r>
              <a:rPr lang="en-US" sz="2100" b="1" dirty="0" err="1">
                <a:latin typeface="Calibri" pitchFamily="34" charset="0"/>
              </a:rPr>
              <a:t>Accumbens</a:t>
            </a:r>
            <a:endParaRPr lang="en-US" sz="2100" b="1" dirty="0">
              <a:latin typeface="Calibri" pitchFamily="34" charset="0"/>
            </a:endParaRPr>
          </a:p>
          <a:p>
            <a:pPr marL="0" indent="0" algn="ctr" eaLnBrk="1" hangingPunct="1">
              <a:buNone/>
              <a:defRPr/>
            </a:pPr>
            <a:r>
              <a:rPr lang="en-US" sz="1500" dirty="0">
                <a:latin typeface="Calibri" pitchFamily="34" charset="0"/>
              </a:rPr>
              <a:t>(highly active in adolescence)</a:t>
            </a:r>
          </a:p>
          <a:p>
            <a:pPr marL="0" indent="0" algn="ctr" eaLnBrk="1" hangingPunct="1">
              <a:buNone/>
              <a:defRPr/>
            </a:pPr>
            <a:endParaRPr lang="en-US" sz="600" dirty="0">
              <a:latin typeface="Calibri" pitchFamily="34" charset="0"/>
            </a:endParaRPr>
          </a:p>
          <a:p>
            <a:pPr lvl="1" eaLnBrk="1" hangingPunct="1">
              <a:defRPr/>
            </a:pPr>
            <a:r>
              <a:rPr lang="en-US" sz="1500" dirty="0">
                <a:latin typeface="Calibri" pitchFamily="34" charset="0"/>
              </a:rPr>
              <a:t>Pleasure center</a:t>
            </a:r>
          </a:p>
          <a:p>
            <a:pPr lvl="1" eaLnBrk="1" hangingPunct="1">
              <a:defRPr/>
            </a:pPr>
            <a:r>
              <a:rPr lang="en-US" sz="1500" dirty="0">
                <a:latin typeface="Calibri" pitchFamily="34" charset="0"/>
              </a:rPr>
              <a:t>Active during pleasurable activities, including feeding, sex and drug use</a:t>
            </a:r>
          </a:p>
          <a:p>
            <a:pPr lvl="1" eaLnBrk="1" hangingPunct="1">
              <a:defRPr/>
            </a:pPr>
            <a:r>
              <a:rPr lang="en-US" sz="1500" dirty="0">
                <a:latin typeface="Calibri" pitchFamily="34" charset="0"/>
              </a:rPr>
              <a:t>Plays a major role in addiction</a:t>
            </a:r>
          </a:p>
          <a:p>
            <a:pPr lvl="1" eaLnBrk="1" hangingPunct="1">
              <a:defRPr/>
            </a:pPr>
            <a:endParaRPr lang="en-US" sz="1500" dirty="0">
              <a:latin typeface="Calibri" pitchFamily="34" charset="0"/>
            </a:endParaRPr>
          </a:p>
          <a:p>
            <a:pPr marL="0" indent="0" eaLnBrk="1" hangingPunct="1">
              <a:buNone/>
              <a:defRPr/>
            </a:pPr>
            <a:endParaRPr lang="en-US" sz="2400" dirty="0">
              <a:latin typeface="Calibri" pitchFamily="34" charset="0"/>
            </a:endParaRPr>
          </a:p>
          <a:p>
            <a:pPr eaLnBrk="1" hangingPunct="1">
              <a:defRPr/>
            </a:pPr>
            <a:endParaRPr lang="en-US" sz="2400" dirty="0">
              <a:latin typeface="Calibri" pitchFamily="34" charset="0"/>
            </a:endParaRPr>
          </a:p>
          <a:p>
            <a:pPr eaLnBrk="1" hangingPunct="1">
              <a:defRPr/>
            </a:pPr>
            <a:endParaRPr lang="en-US" sz="2400" dirty="0">
              <a:latin typeface="Calibri" pitchFamily="34" charset="0"/>
            </a:endParaRPr>
          </a:p>
        </p:txBody>
      </p:sp>
      <p:cxnSp>
        <p:nvCxnSpPr>
          <p:cNvPr id="9" name="Straight Connector 8"/>
          <p:cNvCxnSpPr/>
          <p:nvPr/>
        </p:nvCxnSpPr>
        <p:spPr>
          <a:xfrm>
            <a:off x="4356229" y="1981200"/>
            <a:ext cx="0" cy="3124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53300" y="1981200"/>
            <a:ext cx="0" cy="31242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4484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1" b="99760" l="1087" r="99348"/>
                    </a14:imgEffect>
                  </a14:imgLayer>
                </a14:imgProps>
              </a:ext>
              <a:ext uri="{28A0092B-C50C-407E-A947-70E740481C1C}">
                <a14:useLocalDpi xmlns:a14="http://schemas.microsoft.com/office/drawing/2010/main" val="0"/>
              </a:ext>
            </a:extLst>
          </a:blip>
          <a:srcRect/>
          <a:stretch>
            <a:fillRect/>
          </a:stretch>
        </p:blipFill>
        <p:spPr bwMode="auto">
          <a:xfrm>
            <a:off x="2444768" y="609601"/>
            <a:ext cx="4149887" cy="44371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descr="https://www.cdc.gov/ncbddd/childdevelopment/positiveparenting/images/toddler-boy-yellow-shirt-3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1" y="237879"/>
            <a:ext cx="3064013" cy="547219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reeform 1"/>
          <p:cNvSpPr/>
          <p:nvPr/>
        </p:nvSpPr>
        <p:spPr>
          <a:xfrm>
            <a:off x="4876801" y="3048001"/>
            <a:ext cx="1040525" cy="1453055"/>
          </a:xfrm>
          <a:custGeom>
            <a:avLst/>
            <a:gdLst>
              <a:gd name="connsiteX0" fmla="*/ 1387366 w 1387366"/>
              <a:gd name="connsiteY0" fmla="*/ 1073031 h 1625430"/>
              <a:gd name="connsiteX1" fmla="*/ 1340069 w 1387366"/>
              <a:gd name="connsiteY1" fmla="*/ 994203 h 1625430"/>
              <a:gd name="connsiteX2" fmla="*/ 1245476 w 1387366"/>
              <a:gd name="connsiteY2" fmla="*/ 805017 h 1625430"/>
              <a:gd name="connsiteX3" fmla="*/ 1229711 w 1387366"/>
              <a:gd name="connsiteY3" fmla="*/ 757720 h 1625430"/>
              <a:gd name="connsiteX4" fmla="*/ 1135118 w 1387366"/>
              <a:gd name="connsiteY4" fmla="*/ 694658 h 1625430"/>
              <a:gd name="connsiteX5" fmla="*/ 1087821 w 1387366"/>
              <a:gd name="connsiteY5" fmla="*/ 647362 h 1625430"/>
              <a:gd name="connsiteX6" fmla="*/ 1040525 w 1387366"/>
              <a:gd name="connsiteY6" fmla="*/ 631596 h 1625430"/>
              <a:gd name="connsiteX7" fmla="*/ 977462 w 1387366"/>
              <a:gd name="connsiteY7" fmla="*/ 552769 h 1625430"/>
              <a:gd name="connsiteX8" fmla="*/ 930166 w 1387366"/>
              <a:gd name="connsiteY8" fmla="*/ 505472 h 1625430"/>
              <a:gd name="connsiteX9" fmla="*/ 867104 w 1387366"/>
              <a:gd name="connsiteY9" fmla="*/ 410879 h 1625430"/>
              <a:gd name="connsiteX10" fmla="*/ 835573 w 1387366"/>
              <a:gd name="connsiteY10" fmla="*/ 363583 h 1625430"/>
              <a:gd name="connsiteX11" fmla="*/ 772511 w 1387366"/>
              <a:gd name="connsiteY11" fmla="*/ 205927 h 1625430"/>
              <a:gd name="connsiteX12" fmla="*/ 677918 w 1387366"/>
              <a:gd name="connsiteY12" fmla="*/ 111334 h 1625430"/>
              <a:gd name="connsiteX13" fmla="*/ 536028 w 1387366"/>
              <a:gd name="connsiteY13" fmla="*/ 32507 h 1625430"/>
              <a:gd name="connsiteX14" fmla="*/ 488731 w 1387366"/>
              <a:gd name="connsiteY14" fmla="*/ 976 h 1625430"/>
              <a:gd name="connsiteX15" fmla="*/ 189187 w 1387366"/>
              <a:gd name="connsiteY15" fmla="*/ 32507 h 1625430"/>
              <a:gd name="connsiteX16" fmla="*/ 141890 w 1387366"/>
              <a:gd name="connsiteY16" fmla="*/ 64038 h 1625430"/>
              <a:gd name="connsiteX17" fmla="*/ 110359 w 1387366"/>
              <a:gd name="connsiteY17" fmla="*/ 111334 h 1625430"/>
              <a:gd name="connsiteX18" fmla="*/ 63062 w 1387366"/>
              <a:gd name="connsiteY18" fmla="*/ 142865 h 1625430"/>
              <a:gd name="connsiteX19" fmla="*/ 47297 w 1387366"/>
              <a:gd name="connsiteY19" fmla="*/ 190162 h 1625430"/>
              <a:gd name="connsiteX20" fmla="*/ 0 w 1387366"/>
              <a:gd name="connsiteY20" fmla="*/ 284755 h 1625430"/>
              <a:gd name="connsiteX21" fmla="*/ 15766 w 1387366"/>
              <a:gd name="connsiteY21" fmla="*/ 1593293 h 1625430"/>
              <a:gd name="connsiteX22" fmla="*/ 63062 w 1387366"/>
              <a:gd name="connsiteY22" fmla="*/ 1624824 h 1625430"/>
              <a:gd name="connsiteX23" fmla="*/ 173421 w 1387366"/>
              <a:gd name="connsiteY23" fmla="*/ 1609058 h 1625430"/>
              <a:gd name="connsiteX24" fmla="*/ 299545 w 1387366"/>
              <a:gd name="connsiteY24" fmla="*/ 1577527 h 1625430"/>
              <a:gd name="connsiteX25" fmla="*/ 362607 w 1387366"/>
              <a:gd name="connsiteY25" fmla="*/ 1561762 h 1625430"/>
              <a:gd name="connsiteX26" fmla="*/ 567559 w 1387366"/>
              <a:gd name="connsiteY26" fmla="*/ 1545996 h 1625430"/>
              <a:gd name="connsiteX27" fmla="*/ 677918 w 1387366"/>
              <a:gd name="connsiteY27" fmla="*/ 1514465 h 1625430"/>
              <a:gd name="connsiteX28" fmla="*/ 772511 w 1387366"/>
              <a:gd name="connsiteY28" fmla="*/ 1482934 h 1625430"/>
              <a:gd name="connsiteX29" fmla="*/ 898635 w 1387366"/>
              <a:gd name="connsiteY29" fmla="*/ 1467169 h 1625430"/>
              <a:gd name="connsiteX30" fmla="*/ 961697 w 1387366"/>
              <a:gd name="connsiteY30" fmla="*/ 1451403 h 1625430"/>
              <a:gd name="connsiteX31" fmla="*/ 1056290 w 1387366"/>
              <a:gd name="connsiteY31" fmla="*/ 1419872 h 1625430"/>
              <a:gd name="connsiteX32" fmla="*/ 1150883 w 1387366"/>
              <a:gd name="connsiteY32" fmla="*/ 1388341 h 1625430"/>
              <a:gd name="connsiteX33" fmla="*/ 1245476 w 1387366"/>
              <a:gd name="connsiteY33" fmla="*/ 1325279 h 1625430"/>
              <a:gd name="connsiteX34" fmla="*/ 1292773 w 1387366"/>
              <a:gd name="connsiteY34" fmla="*/ 1293748 h 1625430"/>
              <a:gd name="connsiteX35" fmla="*/ 1324304 w 1387366"/>
              <a:gd name="connsiteY35" fmla="*/ 1246452 h 1625430"/>
              <a:gd name="connsiteX36" fmla="*/ 1340069 w 1387366"/>
              <a:gd name="connsiteY36" fmla="*/ 1183389 h 1625430"/>
              <a:gd name="connsiteX37" fmla="*/ 1387366 w 1387366"/>
              <a:gd name="connsiteY37" fmla="*/ 1073031 h 16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7366" h="1625430">
                <a:moveTo>
                  <a:pt x="1387366" y="1073031"/>
                </a:moveTo>
                <a:cubicBezTo>
                  <a:pt x="1387366" y="1041500"/>
                  <a:pt x="1353773" y="1021611"/>
                  <a:pt x="1340069" y="994203"/>
                </a:cubicBezTo>
                <a:cubicBezTo>
                  <a:pt x="1233931" y="781928"/>
                  <a:pt x="1318669" y="914808"/>
                  <a:pt x="1245476" y="805017"/>
                </a:cubicBezTo>
                <a:cubicBezTo>
                  <a:pt x="1240221" y="789251"/>
                  <a:pt x="1241462" y="769471"/>
                  <a:pt x="1229711" y="757720"/>
                </a:cubicBezTo>
                <a:cubicBezTo>
                  <a:pt x="1202915" y="730924"/>
                  <a:pt x="1166649" y="715679"/>
                  <a:pt x="1135118" y="694658"/>
                </a:cubicBezTo>
                <a:cubicBezTo>
                  <a:pt x="1116567" y="682291"/>
                  <a:pt x="1106372" y="659729"/>
                  <a:pt x="1087821" y="647362"/>
                </a:cubicBezTo>
                <a:cubicBezTo>
                  <a:pt x="1073994" y="638144"/>
                  <a:pt x="1056290" y="636851"/>
                  <a:pt x="1040525" y="631596"/>
                </a:cubicBezTo>
                <a:cubicBezTo>
                  <a:pt x="948802" y="539876"/>
                  <a:pt x="1076886" y="672079"/>
                  <a:pt x="977462" y="552769"/>
                </a:cubicBezTo>
                <a:cubicBezTo>
                  <a:pt x="963189" y="535641"/>
                  <a:pt x="943854" y="523071"/>
                  <a:pt x="930166" y="505472"/>
                </a:cubicBezTo>
                <a:cubicBezTo>
                  <a:pt x="906901" y="475559"/>
                  <a:pt x="888125" y="442410"/>
                  <a:pt x="867104" y="410879"/>
                </a:cubicBezTo>
                <a:lnTo>
                  <a:pt x="835573" y="363583"/>
                </a:lnTo>
                <a:cubicBezTo>
                  <a:pt x="804645" y="317191"/>
                  <a:pt x="789602" y="257199"/>
                  <a:pt x="772511" y="205927"/>
                </a:cubicBezTo>
                <a:cubicBezTo>
                  <a:pt x="758410" y="163624"/>
                  <a:pt x="715020" y="136069"/>
                  <a:pt x="677918" y="111334"/>
                </a:cubicBezTo>
                <a:cubicBezTo>
                  <a:pt x="569498" y="39054"/>
                  <a:pt x="619276" y="60255"/>
                  <a:pt x="536028" y="32507"/>
                </a:cubicBezTo>
                <a:cubicBezTo>
                  <a:pt x="520262" y="21997"/>
                  <a:pt x="507653" y="1972"/>
                  <a:pt x="488731" y="976"/>
                </a:cubicBezTo>
                <a:cubicBezTo>
                  <a:pt x="470397" y="11"/>
                  <a:pt x="266993" y="-6397"/>
                  <a:pt x="189187" y="32507"/>
                </a:cubicBezTo>
                <a:cubicBezTo>
                  <a:pt x="172240" y="40981"/>
                  <a:pt x="157656" y="53528"/>
                  <a:pt x="141890" y="64038"/>
                </a:cubicBezTo>
                <a:cubicBezTo>
                  <a:pt x="131380" y="79803"/>
                  <a:pt x="123757" y="97936"/>
                  <a:pt x="110359" y="111334"/>
                </a:cubicBezTo>
                <a:cubicBezTo>
                  <a:pt x="96961" y="124732"/>
                  <a:pt x="74899" y="128069"/>
                  <a:pt x="63062" y="142865"/>
                </a:cubicBezTo>
                <a:cubicBezTo>
                  <a:pt x="52681" y="155842"/>
                  <a:pt x="54729" y="175298"/>
                  <a:pt x="47297" y="190162"/>
                </a:cubicBezTo>
                <a:cubicBezTo>
                  <a:pt x="-13830" y="312418"/>
                  <a:pt x="39631" y="165865"/>
                  <a:pt x="0" y="284755"/>
                </a:cubicBezTo>
                <a:cubicBezTo>
                  <a:pt x="5255" y="720934"/>
                  <a:pt x="-4739" y="1157564"/>
                  <a:pt x="15766" y="1593293"/>
                </a:cubicBezTo>
                <a:cubicBezTo>
                  <a:pt x="16657" y="1612220"/>
                  <a:pt x="44208" y="1622939"/>
                  <a:pt x="63062" y="1624824"/>
                </a:cubicBezTo>
                <a:cubicBezTo>
                  <a:pt x="100037" y="1628521"/>
                  <a:pt x="136635" y="1614313"/>
                  <a:pt x="173421" y="1609058"/>
                </a:cubicBezTo>
                <a:cubicBezTo>
                  <a:pt x="257936" y="1580888"/>
                  <a:pt x="185401" y="1602892"/>
                  <a:pt x="299545" y="1577527"/>
                </a:cubicBezTo>
                <a:cubicBezTo>
                  <a:pt x="320697" y="1572827"/>
                  <a:pt x="341088" y="1564294"/>
                  <a:pt x="362607" y="1561762"/>
                </a:cubicBezTo>
                <a:cubicBezTo>
                  <a:pt x="430657" y="1553756"/>
                  <a:pt x="499242" y="1551251"/>
                  <a:pt x="567559" y="1545996"/>
                </a:cubicBezTo>
                <a:cubicBezTo>
                  <a:pt x="726548" y="1493002"/>
                  <a:pt x="479907" y="1573869"/>
                  <a:pt x="677918" y="1514465"/>
                </a:cubicBezTo>
                <a:cubicBezTo>
                  <a:pt x="709753" y="1504914"/>
                  <a:pt x="740980" y="1493444"/>
                  <a:pt x="772511" y="1482934"/>
                </a:cubicBezTo>
                <a:cubicBezTo>
                  <a:pt x="812705" y="1469536"/>
                  <a:pt x="856594" y="1472424"/>
                  <a:pt x="898635" y="1467169"/>
                </a:cubicBezTo>
                <a:cubicBezTo>
                  <a:pt x="919656" y="1461914"/>
                  <a:pt x="940943" y="1457629"/>
                  <a:pt x="961697" y="1451403"/>
                </a:cubicBezTo>
                <a:cubicBezTo>
                  <a:pt x="993532" y="1441852"/>
                  <a:pt x="1024759" y="1430382"/>
                  <a:pt x="1056290" y="1419872"/>
                </a:cubicBezTo>
                <a:lnTo>
                  <a:pt x="1150883" y="1388341"/>
                </a:lnTo>
                <a:cubicBezTo>
                  <a:pt x="1186834" y="1376357"/>
                  <a:pt x="1213945" y="1346300"/>
                  <a:pt x="1245476" y="1325279"/>
                </a:cubicBezTo>
                <a:lnTo>
                  <a:pt x="1292773" y="1293748"/>
                </a:lnTo>
                <a:cubicBezTo>
                  <a:pt x="1303283" y="1277983"/>
                  <a:pt x="1316840" y="1263868"/>
                  <a:pt x="1324304" y="1246452"/>
                </a:cubicBezTo>
                <a:cubicBezTo>
                  <a:pt x="1332839" y="1226536"/>
                  <a:pt x="1334116" y="1204223"/>
                  <a:pt x="1340069" y="1183389"/>
                </a:cubicBezTo>
                <a:cubicBezTo>
                  <a:pt x="1353055" y="1137938"/>
                  <a:pt x="1387366" y="1104562"/>
                  <a:pt x="1387366" y="1073031"/>
                </a:cubicBezTo>
                <a:close/>
              </a:path>
            </a:pathLst>
          </a:custGeom>
          <a:solidFill>
            <a:srgbClr val="5B9BD5">
              <a:alpha val="8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4060934" y="4114800"/>
            <a:ext cx="1336129" cy="575626"/>
          </a:xfrm>
          <a:prstGeom prst="line">
            <a:avLst/>
          </a:prstGeom>
          <a:ln w="28575">
            <a:headEnd type="stealth" w="med" len="med"/>
            <a:tailEnd type="none" w="med" len="med"/>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303016" y="4693442"/>
            <a:ext cx="1944686" cy="523220"/>
          </a:xfrm>
          <a:prstGeom prst="rect">
            <a:avLst/>
          </a:prstGeom>
          <a:noFill/>
          <a:ln w="28575">
            <a:solidFill>
              <a:schemeClr val="tx1"/>
            </a:solidFill>
          </a:ln>
        </p:spPr>
        <p:txBody>
          <a:bodyPr wrap="square" rtlCol="0">
            <a:spAutoFit/>
          </a:bodyPr>
          <a:lstStyle/>
          <a:p>
            <a:pPr algn="ctr"/>
            <a:r>
              <a:rPr lang="en-US" sz="2800" b="1" dirty="0">
                <a:latin typeface="+mj-lt"/>
              </a:rPr>
              <a:t>Cerebellum</a:t>
            </a:r>
          </a:p>
        </p:txBody>
      </p:sp>
    </p:spTree>
    <p:extLst>
      <p:ext uri="{BB962C8B-B14F-4D97-AF65-F5344CB8AC3E}">
        <p14:creationId xmlns:p14="http://schemas.microsoft.com/office/powerpoint/2010/main" val="508159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1" b="99760" l="1087" r="99348"/>
                    </a14:imgEffect>
                  </a14:imgLayer>
                </a14:imgProps>
              </a:ext>
              <a:ext uri="{28A0092B-C50C-407E-A947-70E740481C1C}">
                <a14:useLocalDpi xmlns:a14="http://schemas.microsoft.com/office/drawing/2010/main" val="0"/>
              </a:ext>
            </a:extLst>
          </a:blip>
          <a:srcRect/>
          <a:stretch>
            <a:fillRect/>
          </a:stretch>
        </p:blipFill>
        <p:spPr bwMode="auto">
          <a:xfrm>
            <a:off x="2111390" y="609600"/>
            <a:ext cx="4149887" cy="44378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098876" y="4709057"/>
            <a:ext cx="1678643" cy="954107"/>
          </a:xfrm>
          <a:prstGeom prst="rect">
            <a:avLst/>
          </a:prstGeom>
          <a:noFill/>
          <a:ln w="28575">
            <a:solidFill>
              <a:schemeClr val="tx1"/>
            </a:solidFill>
          </a:ln>
        </p:spPr>
        <p:txBody>
          <a:bodyPr wrap="square" rtlCol="0">
            <a:spAutoFit/>
          </a:bodyPr>
          <a:lstStyle/>
          <a:p>
            <a:pPr algn="ctr"/>
            <a:r>
              <a:rPr lang="en-US" sz="2800" b="1" dirty="0">
                <a:latin typeface="+mj-lt"/>
              </a:rPr>
              <a:t>Amygdala</a:t>
            </a:r>
          </a:p>
        </p:txBody>
      </p:sp>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82" r="17962"/>
          <a:stretch/>
        </p:blipFill>
        <p:spPr bwMode="auto">
          <a:xfrm>
            <a:off x="6400801" y="762001"/>
            <a:ext cx="3665483" cy="41330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Freeform 7"/>
          <p:cNvSpPr/>
          <p:nvPr/>
        </p:nvSpPr>
        <p:spPr>
          <a:xfrm>
            <a:off x="3629083" y="3124201"/>
            <a:ext cx="370568" cy="459377"/>
          </a:xfrm>
          <a:custGeom>
            <a:avLst/>
            <a:gdLst>
              <a:gd name="connsiteX0" fmla="*/ 475874 w 494091"/>
              <a:gd name="connsiteY0" fmla="*/ 141889 h 349018"/>
              <a:gd name="connsiteX1" fmla="*/ 397046 w 494091"/>
              <a:gd name="connsiteY1" fmla="*/ 204951 h 349018"/>
              <a:gd name="connsiteX2" fmla="*/ 349749 w 494091"/>
              <a:gd name="connsiteY2" fmla="*/ 236482 h 349018"/>
              <a:gd name="connsiteX3" fmla="*/ 270922 w 494091"/>
              <a:gd name="connsiteY3" fmla="*/ 283779 h 349018"/>
              <a:gd name="connsiteX4" fmla="*/ 34439 w 494091"/>
              <a:gd name="connsiteY4" fmla="*/ 331076 h 349018"/>
              <a:gd name="connsiteX5" fmla="*/ 2908 w 494091"/>
              <a:gd name="connsiteY5" fmla="*/ 236482 h 349018"/>
              <a:gd name="connsiteX6" fmla="*/ 18674 w 494091"/>
              <a:gd name="connsiteY6" fmla="*/ 141889 h 349018"/>
              <a:gd name="connsiteX7" fmla="*/ 34439 w 494091"/>
              <a:gd name="connsiteY7" fmla="*/ 94593 h 349018"/>
              <a:gd name="connsiteX8" fmla="*/ 176329 w 494091"/>
              <a:gd name="connsiteY8" fmla="*/ 15765 h 349018"/>
              <a:gd name="connsiteX9" fmla="*/ 270922 w 494091"/>
              <a:gd name="connsiteY9" fmla="*/ 0 h 349018"/>
              <a:gd name="connsiteX10" fmla="*/ 381280 w 494091"/>
              <a:gd name="connsiteY10" fmla="*/ 15765 h 349018"/>
              <a:gd name="connsiteX11" fmla="*/ 475874 w 494091"/>
              <a:gd name="connsiteY11" fmla="*/ 47296 h 349018"/>
              <a:gd name="connsiteX12" fmla="*/ 491639 w 494091"/>
              <a:gd name="connsiteY12" fmla="*/ 204951 h 3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091" h="349018">
                <a:moveTo>
                  <a:pt x="475874" y="141889"/>
                </a:moveTo>
                <a:cubicBezTo>
                  <a:pt x="449598" y="162910"/>
                  <a:pt x="423966" y="184761"/>
                  <a:pt x="397046" y="204951"/>
                </a:cubicBezTo>
                <a:cubicBezTo>
                  <a:pt x="381888" y="216320"/>
                  <a:pt x="364545" y="224645"/>
                  <a:pt x="349749" y="236482"/>
                </a:cubicBezTo>
                <a:cubicBezTo>
                  <a:pt x="287917" y="285948"/>
                  <a:pt x="353059" y="256400"/>
                  <a:pt x="270922" y="283779"/>
                </a:cubicBezTo>
                <a:cubicBezTo>
                  <a:pt x="136734" y="373238"/>
                  <a:pt x="213993" y="351026"/>
                  <a:pt x="34439" y="331076"/>
                </a:cubicBezTo>
                <a:lnTo>
                  <a:pt x="2908" y="236482"/>
                </a:lnTo>
                <a:cubicBezTo>
                  <a:pt x="-7200" y="206156"/>
                  <a:pt x="11740" y="173094"/>
                  <a:pt x="18674" y="141889"/>
                </a:cubicBezTo>
                <a:cubicBezTo>
                  <a:pt x="22279" y="125667"/>
                  <a:pt x="22688" y="106344"/>
                  <a:pt x="34439" y="94593"/>
                </a:cubicBezTo>
                <a:cubicBezTo>
                  <a:pt x="69273" y="59759"/>
                  <a:pt x="125351" y="27093"/>
                  <a:pt x="176329" y="15765"/>
                </a:cubicBezTo>
                <a:cubicBezTo>
                  <a:pt x="207534" y="8831"/>
                  <a:pt x="239391" y="5255"/>
                  <a:pt x="270922" y="0"/>
                </a:cubicBezTo>
                <a:cubicBezTo>
                  <a:pt x="307708" y="5255"/>
                  <a:pt x="345072" y="7409"/>
                  <a:pt x="381280" y="15765"/>
                </a:cubicBezTo>
                <a:cubicBezTo>
                  <a:pt x="413666" y="23239"/>
                  <a:pt x="475874" y="47296"/>
                  <a:pt x="475874" y="47296"/>
                </a:cubicBezTo>
                <a:cubicBezTo>
                  <a:pt x="503271" y="129491"/>
                  <a:pt x="491639" y="77975"/>
                  <a:pt x="491639" y="204951"/>
                </a:cubicBezTo>
              </a:path>
            </a:pathLst>
          </a:custGeom>
          <a:solidFill>
            <a:srgbClr val="5B9BD5">
              <a:alpha val="8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2975045" y="3353889"/>
            <a:ext cx="839322" cy="1326239"/>
          </a:xfrm>
          <a:prstGeom prst="line">
            <a:avLst/>
          </a:prstGeom>
          <a:ln w="28575">
            <a:headEnd type="stealth"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9301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1" b="99760" l="1087" r="99348"/>
                    </a14:imgEffect>
                  </a14:imgLayer>
                </a14:imgProps>
              </a:ext>
              <a:ext uri="{28A0092B-C50C-407E-A947-70E740481C1C}">
                <a14:useLocalDpi xmlns:a14="http://schemas.microsoft.com/office/drawing/2010/main" val="0"/>
              </a:ext>
            </a:extLst>
          </a:blip>
          <a:srcRect/>
          <a:stretch>
            <a:fillRect/>
          </a:stretch>
        </p:blipFill>
        <p:spPr bwMode="auto">
          <a:xfrm>
            <a:off x="2617925" y="408978"/>
            <a:ext cx="4149887" cy="44378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1893842" y="4003206"/>
            <a:ext cx="1905000" cy="954107"/>
          </a:xfrm>
          <a:prstGeom prst="rect">
            <a:avLst/>
          </a:prstGeom>
          <a:noFill/>
          <a:ln w="28575">
            <a:solidFill>
              <a:schemeClr val="tx1"/>
            </a:solidFill>
          </a:ln>
        </p:spPr>
        <p:txBody>
          <a:bodyPr wrap="square" rtlCol="0">
            <a:spAutoFit/>
          </a:bodyPr>
          <a:lstStyle/>
          <a:p>
            <a:pPr algn="ctr"/>
            <a:r>
              <a:rPr lang="en-US" sz="2800" b="1" dirty="0">
                <a:latin typeface="+mj-lt"/>
              </a:rPr>
              <a:t>Nucleus accumbens</a:t>
            </a:r>
          </a:p>
        </p:txBody>
      </p:sp>
      <p:grpSp>
        <p:nvGrpSpPr>
          <p:cNvPr id="5" name="Group 4"/>
          <p:cNvGrpSpPr/>
          <p:nvPr/>
        </p:nvGrpSpPr>
        <p:grpSpPr>
          <a:xfrm>
            <a:off x="6981494" y="408977"/>
            <a:ext cx="3258213" cy="4785042"/>
            <a:chOff x="5218008" y="1045587"/>
            <a:chExt cx="3258213" cy="4785042"/>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008" y="1045587"/>
              <a:ext cx="3258213" cy="47850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rot="21260739">
              <a:off x="6438419" y="3013771"/>
              <a:ext cx="626963" cy="461665"/>
            </a:xfrm>
            <a:prstGeom prst="rect">
              <a:avLst/>
            </a:prstGeom>
            <a:solidFill>
              <a:schemeClr val="bg1"/>
            </a:solidFill>
          </p:spPr>
          <p:txBody>
            <a:bodyPr wrap="square" rtlCol="0">
              <a:spAutoFit/>
            </a:bodyPr>
            <a:lstStyle/>
            <a:p>
              <a:r>
                <a:rPr lang="en-US" sz="2400" b="1" dirty="0">
                  <a:solidFill>
                    <a:srgbClr val="FF0000"/>
                  </a:solidFill>
                  <a:latin typeface="Forte" panose="03060902040502070203" pitchFamily="66" charset="0"/>
                </a:rPr>
                <a:t>A+</a:t>
              </a:r>
            </a:p>
          </p:txBody>
        </p:sp>
      </p:grpSp>
      <p:sp>
        <p:nvSpPr>
          <p:cNvPr id="3" name="Freeform 2"/>
          <p:cNvSpPr/>
          <p:nvPr/>
        </p:nvSpPr>
        <p:spPr>
          <a:xfrm rot="13615027">
            <a:off x="3621109" y="2632764"/>
            <a:ext cx="355469" cy="471653"/>
          </a:xfrm>
          <a:custGeom>
            <a:avLst/>
            <a:gdLst>
              <a:gd name="connsiteX0" fmla="*/ 473958 w 631613"/>
              <a:gd name="connsiteY0" fmla="*/ 47297 h 522396"/>
              <a:gd name="connsiteX1" fmla="*/ 332068 w 631613"/>
              <a:gd name="connsiteY1" fmla="*/ 31531 h 522396"/>
              <a:gd name="connsiteX2" fmla="*/ 237475 w 631613"/>
              <a:gd name="connsiteY2" fmla="*/ 0 h 522396"/>
              <a:gd name="connsiteX3" fmla="*/ 142882 w 631613"/>
              <a:gd name="connsiteY3" fmla="*/ 15766 h 522396"/>
              <a:gd name="connsiteX4" fmla="*/ 64054 w 631613"/>
              <a:gd name="connsiteY4" fmla="*/ 94593 h 522396"/>
              <a:gd name="connsiteX5" fmla="*/ 32523 w 631613"/>
              <a:gd name="connsiteY5" fmla="*/ 157656 h 522396"/>
              <a:gd name="connsiteX6" fmla="*/ 16758 w 631613"/>
              <a:gd name="connsiteY6" fmla="*/ 220718 h 522396"/>
              <a:gd name="connsiteX7" fmla="*/ 992 w 631613"/>
              <a:gd name="connsiteY7" fmla="*/ 268014 h 522396"/>
              <a:gd name="connsiteX8" fmla="*/ 64054 w 631613"/>
              <a:gd name="connsiteY8" fmla="*/ 472966 h 522396"/>
              <a:gd name="connsiteX9" fmla="*/ 111351 w 631613"/>
              <a:gd name="connsiteY9" fmla="*/ 488731 h 522396"/>
              <a:gd name="connsiteX10" fmla="*/ 158647 w 631613"/>
              <a:gd name="connsiteY10" fmla="*/ 520262 h 522396"/>
              <a:gd name="connsiteX11" fmla="*/ 489723 w 631613"/>
              <a:gd name="connsiteY11" fmla="*/ 488731 h 522396"/>
              <a:gd name="connsiteX12" fmla="*/ 537020 w 631613"/>
              <a:gd name="connsiteY12" fmla="*/ 457200 h 522396"/>
              <a:gd name="connsiteX13" fmla="*/ 584316 w 631613"/>
              <a:gd name="connsiteY13" fmla="*/ 441435 h 522396"/>
              <a:gd name="connsiteX14" fmla="*/ 631613 w 631613"/>
              <a:gd name="connsiteY14" fmla="*/ 394138 h 522396"/>
              <a:gd name="connsiteX15" fmla="*/ 615847 w 631613"/>
              <a:gd name="connsiteY15" fmla="*/ 252249 h 522396"/>
              <a:gd name="connsiteX16" fmla="*/ 458192 w 631613"/>
              <a:gd name="connsiteY16" fmla="*/ 94593 h 522396"/>
              <a:gd name="connsiteX17" fmla="*/ 473958 w 631613"/>
              <a:gd name="connsiteY17" fmla="*/ 47297 h 5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613" h="522396">
                <a:moveTo>
                  <a:pt x="473958" y="47297"/>
                </a:moveTo>
                <a:cubicBezTo>
                  <a:pt x="426661" y="42042"/>
                  <a:pt x="378732" y="40864"/>
                  <a:pt x="332068" y="31531"/>
                </a:cubicBezTo>
                <a:cubicBezTo>
                  <a:pt x="299477" y="25013"/>
                  <a:pt x="237475" y="0"/>
                  <a:pt x="237475" y="0"/>
                </a:cubicBezTo>
                <a:cubicBezTo>
                  <a:pt x="205944" y="5255"/>
                  <a:pt x="173208" y="5657"/>
                  <a:pt x="142882" y="15766"/>
                </a:cubicBezTo>
                <a:cubicBezTo>
                  <a:pt x="102077" y="29368"/>
                  <a:pt x="83838" y="59970"/>
                  <a:pt x="64054" y="94593"/>
                </a:cubicBezTo>
                <a:cubicBezTo>
                  <a:pt x="52394" y="114999"/>
                  <a:pt x="43033" y="136635"/>
                  <a:pt x="32523" y="157656"/>
                </a:cubicBezTo>
                <a:cubicBezTo>
                  <a:pt x="27268" y="178677"/>
                  <a:pt x="22711" y="199884"/>
                  <a:pt x="16758" y="220718"/>
                </a:cubicBezTo>
                <a:cubicBezTo>
                  <a:pt x="12193" y="236697"/>
                  <a:pt x="992" y="251396"/>
                  <a:pt x="992" y="268014"/>
                </a:cubicBezTo>
                <a:cubicBezTo>
                  <a:pt x="992" y="369029"/>
                  <a:pt x="-12994" y="421600"/>
                  <a:pt x="64054" y="472966"/>
                </a:cubicBezTo>
                <a:cubicBezTo>
                  <a:pt x="77881" y="482184"/>
                  <a:pt x="95585" y="483476"/>
                  <a:pt x="111351" y="488731"/>
                </a:cubicBezTo>
                <a:cubicBezTo>
                  <a:pt x="127116" y="499241"/>
                  <a:pt x="139726" y="519266"/>
                  <a:pt x="158647" y="520262"/>
                </a:cubicBezTo>
                <a:cubicBezTo>
                  <a:pt x="310500" y="528255"/>
                  <a:pt x="368724" y="512932"/>
                  <a:pt x="489723" y="488731"/>
                </a:cubicBezTo>
                <a:cubicBezTo>
                  <a:pt x="505489" y="478221"/>
                  <a:pt x="520072" y="465674"/>
                  <a:pt x="537020" y="457200"/>
                </a:cubicBezTo>
                <a:cubicBezTo>
                  <a:pt x="551884" y="449768"/>
                  <a:pt x="570489" y="450653"/>
                  <a:pt x="584316" y="441435"/>
                </a:cubicBezTo>
                <a:cubicBezTo>
                  <a:pt x="602867" y="429067"/>
                  <a:pt x="615847" y="409904"/>
                  <a:pt x="631613" y="394138"/>
                </a:cubicBezTo>
                <a:cubicBezTo>
                  <a:pt x="626358" y="346842"/>
                  <a:pt x="630896" y="297394"/>
                  <a:pt x="615847" y="252249"/>
                </a:cubicBezTo>
                <a:cubicBezTo>
                  <a:pt x="573806" y="126127"/>
                  <a:pt x="542274" y="178675"/>
                  <a:pt x="458192" y="94593"/>
                </a:cubicBezTo>
                <a:lnTo>
                  <a:pt x="473958" y="47297"/>
                </a:lnTo>
                <a:close/>
              </a:path>
            </a:pathLst>
          </a:custGeom>
          <a:solidFill>
            <a:srgbClr val="5B9BD5">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2902017" y="2971801"/>
            <a:ext cx="863535" cy="1031405"/>
          </a:xfrm>
          <a:prstGeom prst="line">
            <a:avLst/>
          </a:prstGeom>
          <a:ln w="28575">
            <a:headEnd type="stealth"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63611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1" b="99760" l="1087" r="99348"/>
                    </a14:imgEffect>
                  </a14:imgLayer>
                </a14:imgProps>
              </a:ext>
              <a:ext uri="{28A0092B-C50C-407E-A947-70E740481C1C}">
                <a14:useLocalDpi xmlns:a14="http://schemas.microsoft.com/office/drawing/2010/main" val="0"/>
              </a:ext>
            </a:extLst>
          </a:blip>
          <a:srcRect/>
          <a:stretch>
            <a:fillRect/>
          </a:stretch>
        </p:blipFill>
        <p:spPr bwMode="auto">
          <a:xfrm>
            <a:off x="1828801" y="633336"/>
            <a:ext cx="4149887" cy="44378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1714653" y="4500046"/>
            <a:ext cx="1706231" cy="646331"/>
          </a:xfrm>
          <a:prstGeom prst="rect">
            <a:avLst/>
          </a:prstGeom>
          <a:noFill/>
          <a:ln w="28575">
            <a:solidFill>
              <a:schemeClr val="tx1"/>
            </a:solidFill>
          </a:ln>
        </p:spPr>
        <p:txBody>
          <a:bodyPr wrap="square" rtlCol="0">
            <a:spAutoFit/>
          </a:bodyPr>
          <a:lstStyle/>
          <a:p>
            <a:pPr algn="ctr"/>
            <a:r>
              <a:rPr lang="en-US" b="1" dirty="0">
                <a:latin typeface="+mj-lt"/>
              </a:rPr>
              <a:t>Prefrontal cortex</a:t>
            </a:r>
          </a:p>
        </p:txBody>
      </p:sp>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955" r="25362"/>
          <a:stretch/>
        </p:blipFill>
        <p:spPr bwMode="auto">
          <a:xfrm>
            <a:off x="6477001" y="609696"/>
            <a:ext cx="3578773" cy="44850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Freeform 4"/>
          <p:cNvSpPr/>
          <p:nvPr/>
        </p:nvSpPr>
        <p:spPr>
          <a:xfrm>
            <a:off x="1940007" y="1288002"/>
            <a:ext cx="1016876" cy="1894490"/>
          </a:xfrm>
          <a:custGeom>
            <a:avLst/>
            <a:gdLst>
              <a:gd name="connsiteX0" fmla="*/ 520262 w 1355835"/>
              <a:gd name="connsiteY0" fmla="*/ 14363 h 2016584"/>
              <a:gd name="connsiteX1" fmla="*/ 488731 w 1355835"/>
              <a:gd name="connsiteY1" fmla="*/ 93191 h 2016584"/>
              <a:gd name="connsiteX2" fmla="*/ 472966 w 1355835"/>
              <a:gd name="connsiteY2" fmla="*/ 140488 h 2016584"/>
              <a:gd name="connsiteX3" fmla="*/ 425669 w 1355835"/>
              <a:gd name="connsiteY3" fmla="*/ 187784 h 2016584"/>
              <a:gd name="connsiteX4" fmla="*/ 346841 w 1355835"/>
              <a:gd name="connsiteY4" fmla="*/ 250846 h 2016584"/>
              <a:gd name="connsiteX5" fmla="*/ 315310 w 1355835"/>
              <a:gd name="connsiteY5" fmla="*/ 345439 h 2016584"/>
              <a:gd name="connsiteX6" fmla="*/ 252248 w 1355835"/>
              <a:gd name="connsiteY6" fmla="*/ 440032 h 2016584"/>
              <a:gd name="connsiteX7" fmla="*/ 189186 w 1355835"/>
              <a:gd name="connsiteY7" fmla="*/ 629219 h 2016584"/>
              <a:gd name="connsiteX8" fmla="*/ 173421 w 1355835"/>
              <a:gd name="connsiteY8" fmla="*/ 676515 h 2016584"/>
              <a:gd name="connsiteX9" fmla="*/ 110359 w 1355835"/>
              <a:gd name="connsiteY9" fmla="*/ 771108 h 2016584"/>
              <a:gd name="connsiteX10" fmla="*/ 78828 w 1355835"/>
              <a:gd name="connsiteY10" fmla="*/ 818405 h 2016584"/>
              <a:gd name="connsiteX11" fmla="*/ 47297 w 1355835"/>
              <a:gd name="connsiteY11" fmla="*/ 912998 h 2016584"/>
              <a:gd name="connsiteX12" fmla="*/ 31531 w 1355835"/>
              <a:gd name="connsiteY12" fmla="*/ 1165246 h 2016584"/>
              <a:gd name="connsiteX13" fmla="*/ 0 w 1355835"/>
              <a:gd name="connsiteY13" fmla="*/ 1259839 h 2016584"/>
              <a:gd name="connsiteX14" fmla="*/ 31531 w 1355835"/>
              <a:gd name="connsiteY14" fmla="*/ 1480557 h 2016584"/>
              <a:gd name="connsiteX15" fmla="*/ 63062 w 1355835"/>
              <a:gd name="connsiteY15" fmla="*/ 1527853 h 2016584"/>
              <a:gd name="connsiteX16" fmla="*/ 94593 w 1355835"/>
              <a:gd name="connsiteY16" fmla="*/ 1590915 h 2016584"/>
              <a:gd name="connsiteX17" fmla="*/ 126124 w 1355835"/>
              <a:gd name="connsiteY17" fmla="*/ 1685508 h 2016584"/>
              <a:gd name="connsiteX18" fmla="*/ 141890 w 1355835"/>
              <a:gd name="connsiteY18" fmla="*/ 1732805 h 2016584"/>
              <a:gd name="connsiteX19" fmla="*/ 157655 w 1355835"/>
              <a:gd name="connsiteY19" fmla="*/ 1780101 h 2016584"/>
              <a:gd name="connsiteX20" fmla="*/ 204952 w 1355835"/>
              <a:gd name="connsiteY20" fmla="*/ 1827398 h 2016584"/>
              <a:gd name="connsiteX21" fmla="*/ 299545 w 1355835"/>
              <a:gd name="connsiteY21" fmla="*/ 1858929 h 2016584"/>
              <a:gd name="connsiteX22" fmla="*/ 346841 w 1355835"/>
              <a:gd name="connsiteY22" fmla="*/ 1874695 h 2016584"/>
              <a:gd name="connsiteX23" fmla="*/ 441435 w 1355835"/>
              <a:gd name="connsiteY23" fmla="*/ 1937757 h 2016584"/>
              <a:gd name="connsiteX24" fmla="*/ 536028 w 1355835"/>
              <a:gd name="connsiteY24" fmla="*/ 1969288 h 2016584"/>
              <a:gd name="connsiteX25" fmla="*/ 646386 w 1355835"/>
              <a:gd name="connsiteY25" fmla="*/ 2000819 h 2016584"/>
              <a:gd name="connsiteX26" fmla="*/ 756745 w 1355835"/>
              <a:gd name="connsiteY26" fmla="*/ 2016584 h 2016584"/>
              <a:gd name="connsiteX27" fmla="*/ 1024759 w 1355835"/>
              <a:gd name="connsiteY27" fmla="*/ 2000819 h 2016584"/>
              <a:gd name="connsiteX28" fmla="*/ 1119352 w 1355835"/>
              <a:gd name="connsiteY28" fmla="*/ 1937757 h 2016584"/>
              <a:gd name="connsiteX29" fmla="*/ 1198179 w 1355835"/>
              <a:gd name="connsiteY29" fmla="*/ 1780101 h 2016584"/>
              <a:gd name="connsiteX30" fmla="*/ 1182414 w 1355835"/>
              <a:gd name="connsiteY30" fmla="*/ 1370198 h 2016584"/>
              <a:gd name="connsiteX31" fmla="*/ 1150883 w 1355835"/>
              <a:gd name="connsiteY31" fmla="*/ 1322901 h 2016584"/>
              <a:gd name="connsiteX32" fmla="*/ 1135117 w 1355835"/>
              <a:gd name="connsiteY32" fmla="*/ 1275605 h 2016584"/>
              <a:gd name="connsiteX33" fmla="*/ 1182414 w 1355835"/>
              <a:gd name="connsiteY33" fmla="*/ 1181012 h 2016584"/>
              <a:gd name="connsiteX34" fmla="*/ 1229710 w 1355835"/>
              <a:gd name="connsiteY34" fmla="*/ 1133715 h 2016584"/>
              <a:gd name="connsiteX35" fmla="*/ 1261241 w 1355835"/>
              <a:gd name="connsiteY35" fmla="*/ 1086419 h 2016584"/>
              <a:gd name="connsiteX36" fmla="*/ 1355835 w 1355835"/>
              <a:gd name="connsiteY36" fmla="*/ 991826 h 2016584"/>
              <a:gd name="connsiteX37" fmla="*/ 1324303 w 1355835"/>
              <a:gd name="connsiteY37" fmla="*/ 723812 h 2016584"/>
              <a:gd name="connsiteX38" fmla="*/ 1245476 w 1355835"/>
              <a:gd name="connsiteY38" fmla="*/ 581922 h 2016584"/>
              <a:gd name="connsiteX39" fmla="*/ 1245476 w 1355835"/>
              <a:gd name="connsiteY39" fmla="*/ 581922 h 2016584"/>
              <a:gd name="connsiteX40" fmla="*/ 1182414 w 1355835"/>
              <a:gd name="connsiteY40" fmla="*/ 487329 h 2016584"/>
              <a:gd name="connsiteX41" fmla="*/ 1103586 w 1355835"/>
              <a:gd name="connsiteY41" fmla="*/ 408501 h 2016584"/>
              <a:gd name="connsiteX42" fmla="*/ 1087821 w 1355835"/>
              <a:gd name="connsiteY42" fmla="*/ 361205 h 2016584"/>
              <a:gd name="connsiteX43" fmla="*/ 993228 w 1355835"/>
              <a:gd name="connsiteY43" fmla="*/ 298143 h 2016584"/>
              <a:gd name="connsiteX44" fmla="*/ 882869 w 1355835"/>
              <a:gd name="connsiteY44" fmla="*/ 219315 h 2016584"/>
              <a:gd name="connsiteX45" fmla="*/ 835572 w 1355835"/>
              <a:gd name="connsiteY45" fmla="*/ 187784 h 2016584"/>
              <a:gd name="connsiteX46" fmla="*/ 772510 w 1355835"/>
              <a:gd name="connsiteY46" fmla="*/ 172019 h 2016584"/>
              <a:gd name="connsiteX47" fmla="*/ 725214 w 1355835"/>
              <a:gd name="connsiteY47" fmla="*/ 140488 h 2016584"/>
              <a:gd name="connsiteX48" fmla="*/ 630621 w 1355835"/>
              <a:gd name="connsiteY48" fmla="*/ 108957 h 2016584"/>
              <a:gd name="connsiteX49" fmla="*/ 536028 w 1355835"/>
              <a:gd name="connsiteY49" fmla="*/ 45895 h 2016584"/>
              <a:gd name="connsiteX50" fmla="*/ 520262 w 1355835"/>
              <a:gd name="connsiteY50" fmla="*/ 14363 h 201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55835" h="2016584">
                <a:moveTo>
                  <a:pt x="520262" y="14363"/>
                </a:moveTo>
                <a:cubicBezTo>
                  <a:pt x="512379" y="22246"/>
                  <a:pt x="498668" y="66693"/>
                  <a:pt x="488731" y="93191"/>
                </a:cubicBezTo>
                <a:cubicBezTo>
                  <a:pt x="482896" y="108751"/>
                  <a:pt x="482184" y="126661"/>
                  <a:pt x="472966" y="140488"/>
                </a:cubicBezTo>
                <a:cubicBezTo>
                  <a:pt x="460599" y="159039"/>
                  <a:pt x="439942" y="170656"/>
                  <a:pt x="425669" y="187784"/>
                </a:cubicBezTo>
                <a:cubicBezTo>
                  <a:pt x="370813" y="253610"/>
                  <a:pt x="424486" y="224965"/>
                  <a:pt x="346841" y="250846"/>
                </a:cubicBezTo>
                <a:lnTo>
                  <a:pt x="315310" y="345439"/>
                </a:lnTo>
                <a:cubicBezTo>
                  <a:pt x="303326" y="381390"/>
                  <a:pt x="252248" y="440032"/>
                  <a:pt x="252248" y="440032"/>
                </a:cubicBezTo>
                <a:lnTo>
                  <a:pt x="189186" y="629219"/>
                </a:lnTo>
                <a:cubicBezTo>
                  <a:pt x="183931" y="644984"/>
                  <a:pt x="182639" y="662688"/>
                  <a:pt x="173421" y="676515"/>
                </a:cubicBezTo>
                <a:lnTo>
                  <a:pt x="110359" y="771108"/>
                </a:lnTo>
                <a:cubicBezTo>
                  <a:pt x="99849" y="786874"/>
                  <a:pt x="84820" y="800429"/>
                  <a:pt x="78828" y="818405"/>
                </a:cubicBezTo>
                <a:lnTo>
                  <a:pt x="47297" y="912998"/>
                </a:lnTo>
                <a:cubicBezTo>
                  <a:pt x="42042" y="997081"/>
                  <a:pt x="42914" y="1081772"/>
                  <a:pt x="31531" y="1165246"/>
                </a:cubicBezTo>
                <a:cubicBezTo>
                  <a:pt x="27040" y="1198178"/>
                  <a:pt x="0" y="1259839"/>
                  <a:pt x="0" y="1259839"/>
                </a:cubicBezTo>
                <a:cubicBezTo>
                  <a:pt x="2303" y="1280562"/>
                  <a:pt x="15681" y="1438290"/>
                  <a:pt x="31531" y="1480557"/>
                </a:cubicBezTo>
                <a:cubicBezTo>
                  <a:pt x="38184" y="1498298"/>
                  <a:pt x="53661" y="1511402"/>
                  <a:pt x="63062" y="1527853"/>
                </a:cubicBezTo>
                <a:cubicBezTo>
                  <a:pt x="74722" y="1548258"/>
                  <a:pt x="85865" y="1569094"/>
                  <a:pt x="94593" y="1590915"/>
                </a:cubicBezTo>
                <a:cubicBezTo>
                  <a:pt x="106937" y="1621774"/>
                  <a:pt x="115614" y="1653977"/>
                  <a:pt x="126124" y="1685508"/>
                </a:cubicBezTo>
                <a:lnTo>
                  <a:pt x="141890" y="1732805"/>
                </a:lnTo>
                <a:cubicBezTo>
                  <a:pt x="147145" y="1748570"/>
                  <a:pt x="145904" y="1768350"/>
                  <a:pt x="157655" y="1780101"/>
                </a:cubicBezTo>
                <a:cubicBezTo>
                  <a:pt x="173421" y="1795867"/>
                  <a:pt x="185462" y="1816570"/>
                  <a:pt x="204952" y="1827398"/>
                </a:cubicBezTo>
                <a:cubicBezTo>
                  <a:pt x="234006" y="1843539"/>
                  <a:pt x="268014" y="1848419"/>
                  <a:pt x="299545" y="1858929"/>
                </a:cubicBezTo>
                <a:lnTo>
                  <a:pt x="346841" y="1874695"/>
                </a:lnTo>
                <a:cubicBezTo>
                  <a:pt x="382792" y="1886679"/>
                  <a:pt x="409904" y="1916736"/>
                  <a:pt x="441435" y="1937757"/>
                </a:cubicBezTo>
                <a:cubicBezTo>
                  <a:pt x="469090" y="1956193"/>
                  <a:pt x="504497" y="1958778"/>
                  <a:pt x="536028" y="1969288"/>
                </a:cubicBezTo>
                <a:cubicBezTo>
                  <a:pt x="576545" y="1982794"/>
                  <a:pt x="602842" y="1992902"/>
                  <a:pt x="646386" y="2000819"/>
                </a:cubicBezTo>
                <a:cubicBezTo>
                  <a:pt x="682946" y="2007466"/>
                  <a:pt x="719959" y="2011329"/>
                  <a:pt x="756745" y="2016584"/>
                </a:cubicBezTo>
                <a:cubicBezTo>
                  <a:pt x="846083" y="2011329"/>
                  <a:pt x="937309" y="2019830"/>
                  <a:pt x="1024759" y="2000819"/>
                </a:cubicBezTo>
                <a:cubicBezTo>
                  <a:pt x="1061790" y="1992769"/>
                  <a:pt x="1119352" y="1937757"/>
                  <a:pt x="1119352" y="1937757"/>
                </a:cubicBezTo>
                <a:cubicBezTo>
                  <a:pt x="1194433" y="1825134"/>
                  <a:pt x="1173223" y="1879927"/>
                  <a:pt x="1198179" y="1780101"/>
                </a:cubicBezTo>
                <a:cubicBezTo>
                  <a:pt x="1192924" y="1643467"/>
                  <a:pt x="1196484" y="1506208"/>
                  <a:pt x="1182414" y="1370198"/>
                </a:cubicBezTo>
                <a:cubicBezTo>
                  <a:pt x="1180464" y="1351351"/>
                  <a:pt x="1159357" y="1339848"/>
                  <a:pt x="1150883" y="1322901"/>
                </a:cubicBezTo>
                <a:cubicBezTo>
                  <a:pt x="1143451" y="1308037"/>
                  <a:pt x="1140372" y="1291370"/>
                  <a:pt x="1135117" y="1275605"/>
                </a:cubicBezTo>
                <a:cubicBezTo>
                  <a:pt x="1150918" y="1228202"/>
                  <a:pt x="1148456" y="1221762"/>
                  <a:pt x="1182414" y="1181012"/>
                </a:cubicBezTo>
                <a:cubicBezTo>
                  <a:pt x="1196687" y="1163884"/>
                  <a:pt x="1215437" y="1150843"/>
                  <a:pt x="1229710" y="1133715"/>
                </a:cubicBezTo>
                <a:cubicBezTo>
                  <a:pt x="1241840" y="1119159"/>
                  <a:pt x="1248653" y="1100581"/>
                  <a:pt x="1261241" y="1086419"/>
                </a:cubicBezTo>
                <a:cubicBezTo>
                  <a:pt x="1290866" y="1053091"/>
                  <a:pt x="1355835" y="991826"/>
                  <a:pt x="1355835" y="991826"/>
                </a:cubicBezTo>
                <a:cubicBezTo>
                  <a:pt x="1346160" y="875731"/>
                  <a:pt x="1348958" y="822433"/>
                  <a:pt x="1324303" y="723812"/>
                </a:cubicBezTo>
                <a:cubicBezTo>
                  <a:pt x="1307653" y="657211"/>
                  <a:pt x="1292449" y="652382"/>
                  <a:pt x="1245476" y="581922"/>
                </a:cubicBezTo>
                <a:lnTo>
                  <a:pt x="1245476" y="581922"/>
                </a:lnTo>
                <a:cubicBezTo>
                  <a:pt x="1217769" y="498804"/>
                  <a:pt x="1248022" y="566060"/>
                  <a:pt x="1182414" y="487329"/>
                </a:cubicBezTo>
                <a:cubicBezTo>
                  <a:pt x="1116726" y="408502"/>
                  <a:pt x="1190295" y="466307"/>
                  <a:pt x="1103586" y="408501"/>
                </a:cubicBezTo>
                <a:cubicBezTo>
                  <a:pt x="1098331" y="392736"/>
                  <a:pt x="1099572" y="372956"/>
                  <a:pt x="1087821" y="361205"/>
                </a:cubicBezTo>
                <a:cubicBezTo>
                  <a:pt x="1061025" y="334409"/>
                  <a:pt x="1024759" y="319164"/>
                  <a:pt x="993228" y="298143"/>
                </a:cubicBezTo>
                <a:cubicBezTo>
                  <a:pt x="881752" y="223826"/>
                  <a:pt x="1019770" y="317102"/>
                  <a:pt x="882869" y="219315"/>
                </a:cubicBezTo>
                <a:cubicBezTo>
                  <a:pt x="867450" y="208302"/>
                  <a:pt x="852988" y="195248"/>
                  <a:pt x="835572" y="187784"/>
                </a:cubicBezTo>
                <a:cubicBezTo>
                  <a:pt x="815656" y="179249"/>
                  <a:pt x="793531" y="177274"/>
                  <a:pt x="772510" y="172019"/>
                </a:cubicBezTo>
                <a:cubicBezTo>
                  <a:pt x="756745" y="161509"/>
                  <a:pt x="742529" y="148183"/>
                  <a:pt x="725214" y="140488"/>
                </a:cubicBezTo>
                <a:cubicBezTo>
                  <a:pt x="694842" y="126989"/>
                  <a:pt x="630621" y="108957"/>
                  <a:pt x="630621" y="108957"/>
                </a:cubicBezTo>
                <a:lnTo>
                  <a:pt x="536028" y="45895"/>
                </a:lnTo>
                <a:cubicBezTo>
                  <a:pt x="427344" y="-26561"/>
                  <a:pt x="528145" y="6480"/>
                  <a:pt x="520262" y="14363"/>
                </a:cubicBezTo>
                <a:close/>
              </a:path>
            </a:pathLst>
          </a:custGeom>
          <a:solidFill>
            <a:srgbClr val="5B9BD5">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2329121" y="2883317"/>
            <a:ext cx="238648" cy="1727641"/>
          </a:xfrm>
          <a:prstGeom prst="line">
            <a:avLst/>
          </a:prstGeom>
          <a:ln w="28575">
            <a:headEnd type="stealth"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5095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idx="4294967295"/>
          </p:nvPr>
        </p:nvSpPr>
        <p:spPr>
          <a:xfrm>
            <a:off x="838200" y="810776"/>
            <a:ext cx="10515600" cy="1325563"/>
          </a:xfrm>
        </p:spPr>
        <p:txBody>
          <a:bodyPr>
            <a:normAutofit/>
          </a:bodyPr>
          <a:lstStyle/>
          <a:p>
            <a:pPr algn="ctr"/>
            <a:r>
              <a:rPr lang="en-US" dirty="0" smtClean="0">
                <a:solidFill>
                  <a:schemeClr val="tx1"/>
                </a:solidFill>
              </a:rPr>
              <a:t>CIT Youth Training Objectives </a:t>
            </a:r>
            <a:endParaRPr lang="en-US" dirty="0">
              <a:solidFill>
                <a:schemeClr val="tx1"/>
              </a:solidFill>
            </a:endParaRPr>
          </a:p>
        </p:txBody>
      </p:sp>
      <p:sp>
        <p:nvSpPr>
          <p:cNvPr id="3" name="Rectangle 2"/>
          <p:cNvSpPr/>
          <p:nvPr/>
        </p:nvSpPr>
        <p:spPr>
          <a:xfrm>
            <a:off x="831273" y="2136339"/>
            <a:ext cx="9684327" cy="1754326"/>
          </a:xfrm>
          <a:prstGeom prst="rect">
            <a:avLst/>
          </a:prstGeom>
        </p:spPr>
        <p:txBody>
          <a:bodyPr wrap="square">
            <a:spAutoFit/>
          </a:bodyPr>
          <a:lstStyle/>
          <a:p>
            <a:pPr marL="285750" indent="-285750">
              <a:buFont typeface="Arial" panose="020B0604020202020204" pitchFamily="34" charset="0"/>
              <a:buChar char="•"/>
            </a:pPr>
            <a:endParaRPr lang="en-US" dirty="0" smtClean="0">
              <a:ea typeface="Calibri" panose="020F0502020204030204" pitchFamily="34" charset="0"/>
            </a:endParaRPr>
          </a:p>
          <a:p>
            <a:pPr marL="508000" lvl="0" indent="-457200">
              <a:spcBef>
                <a:spcPts val="0"/>
              </a:spcBef>
              <a:buFont typeface="Arial" panose="020B0604020202020204" pitchFamily="34" charset="0"/>
              <a:buChar char="•"/>
            </a:pPr>
            <a:r>
              <a:rPr lang="en" dirty="0" smtClean="0"/>
              <a:t>Understand how </a:t>
            </a:r>
            <a:r>
              <a:rPr lang="en" dirty="0"/>
              <a:t>adolescent </a:t>
            </a:r>
            <a:r>
              <a:rPr lang="en-US" dirty="0"/>
              <a:t>brain</a:t>
            </a:r>
            <a:r>
              <a:rPr lang="en" dirty="0"/>
              <a:t> development creates special vulnerability to developing substance use disorders </a:t>
            </a:r>
            <a:endParaRPr lang="en" dirty="0" smtClean="0"/>
          </a:p>
          <a:p>
            <a:pPr marL="508000" indent="-457200">
              <a:buFont typeface="Arial" panose="020B0604020202020204" pitchFamily="34" charset="0"/>
              <a:buChar char="•"/>
            </a:pPr>
            <a:r>
              <a:rPr lang="en-US" dirty="0">
                <a:ea typeface="Calibri" panose="020F0502020204030204" pitchFamily="34" charset="0"/>
              </a:rPr>
              <a:t>Develop an understanding of the neurobiology of substance use in the context of nicotine, cannabis, and </a:t>
            </a:r>
            <a:r>
              <a:rPr lang="en-US" dirty="0" smtClean="0">
                <a:ea typeface="Calibri" panose="020F0502020204030204" pitchFamily="34" charset="0"/>
              </a:rPr>
              <a:t>alcohol</a:t>
            </a:r>
            <a:endParaRPr lang="en" dirty="0" smtClean="0"/>
          </a:p>
          <a:p>
            <a:pPr marL="508000" lvl="0" indent="-457200">
              <a:buFont typeface="Arial" panose="020B0604020202020204" pitchFamily="34" charset="0"/>
              <a:buChar char="•"/>
            </a:pPr>
            <a:r>
              <a:rPr lang="en-US" dirty="0" smtClean="0"/>
              <a:t>Learn the impact </a:t>
            </a:r>
            <a:r>
              <a:rPr lang="en-US" dirty="0"/>
              <a:t>of adolescent substance use on physical and mental </a:t>
            </a:r>
            <a:r>
              <a:rPr lang="en-US" dirty="0" smtClean="0"/>
              <a:t>health</a:t>
            </a:r>
            <a:endParaRPr lang="en-US" dirty="0" smtClean="0"/>
          </a:p>
        </p:txBody>
      </p:sp>
    </p:spTree>
    <p:extLst>
      <p:ext uri="{BB962C8B-B14F-4D97-AF65-F5344CB8AC3E}">
        <p14:creationId xmlns:p14="http://schemas.microsoft.com/office/powerpoint/2010/main" val="2692957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p:nvPr/>
        </p:nvSpPr>
        <p:spPr>
          <a:xfrm>
            <a:off x="2388187" y="386605"/>
            <a:ext cx="7433733" cy="1470023"/>
          </a:xfrm>
          <a:prstGeom prst="rect">
            <a:avLst/>
          </a:prstGeom>
          <a:noFill/>
          <a:ln>
            <a:noFill/>
          </a:ln>
        </p:spPr>
        <p:txBody>
          <a:bodyPr lIns="91425" tIns="45700" rIns="91425" bIns="45700" anchor="t" anchorCtr="0">
            <a:noAutofit/>
          </a:bodyPr>
          <a:lstStyle/>
          <a:p>
            <a:pPr algn="ctr">
              <a:buClr>
                <a:srgbClr val="C00000"/>
              </a:buClr>
              <a:buSzPct val="25000"/>
            </a:pPr>
            <a:r>
              <a:rPr lang="en-US" sz="4000" b="1" dirty="0" smtClean="0">
                <a:effectLst>
                  <a:outerShdw blurRad="38100" dist="38100" dir="2700000" algn="tl">
                    <a:srgbClr val="000000"/>
                  </a:outerShdw>
                </a:effectLst>
                <a:latin typeface="Arial Narrow" pitchFamily="34" charset="0"/>
                <a:ea typeface="ＭＳ Ｐゴシック" charset="0"/>
              </a:rPr>
              <a:t>Cannabis</a:t>
            </a:r>
            <a:endParaRPr lang="en" sz="4000" b="1" dirty="0">
              <a:latin typeface="Arial"/>
              <a:ea typeface="Arial"/>
              <a:cs typeface="Arial"/>
              <a:sym typeface="Arial"/>
            </a:endParaRPr>
          </a:p>
        </p:txBody>
      </p:sp>
      <p:pic>
        <p:nvPicPr>
          <p:cNvPr id="599" name="Shape 599"/>
          <p:cNvPicPr preferRelativeResize="0"/>
          <p:nvPr/>
        </p:nvPicPr>
        <p:blipFill rotWithShape="1">
          <a:blip r:embed="rId3">
            <a:alphaModFix/>
          </a:blip>
          <a:srcRect/>
          <a:stretch/>
        </p:blipFill>
        <p:spPr>
          <a:xfrm>
            <a:off x="1533054" y="1293892"/>
            <a:ext cx="9144000" cy="4367461"/>
          </a:xfrm>
          <a:prstGeom prst="rect">
            <a:avLst/>
          </a:prstGeom>
          <a:noFill/>
          <a:ln>
            <a:noFill/>
          </a:ln>
        </p:spPr>
      </p:pic>
    </p:spTree>
    <p:extLst>
      <p:ext uri="{BB962C8B-B14F-4D97-AF65-F5344CB8AC3E}">
        <p14:creationId xmlns:p14="http://schemas.microsoft.com/office/powerpoint/2010/main" val="1938634294"/>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thc-full"/>
          <p:cNvPicPr>
            <a:picLocks noChangeAspect="1" noChangeArrowheads="1"/>
          </p:cNvPicPr>
          <p:nvPr/>
        </p:nvPicPr>
        <p:blipFill>
          <a:blip r:embed="rId3">
            <a:lum bright="70000" contrast="-70000"/>
          </a:blip>
          <a:srcRect/>
          <a:stretch>
            <a:fillRect/>
          </a:stretch>
        </p:blipFill>
        <p:spPr bwMode="auto">
          <a:xfrm>
            <a:off x="1981200" y="304800"/>
            <a:ext cx="8153400" cy="5478496"/>
          </a:xfrm>
          <a:prstGeom prst="rect">
            <a:avLst/>
          </a:prstGeom>
          <a:noFill/>
          <a:ln w="9525">
            <a:noFill/>
            <a:miter lim="800000"/>
            <a:headEnd/>
            <a:tailEnd/>
          </a:ln>
        </p:spPr>
      </p:pic>
      <p:sp>
        <p:nvSpPr>
          <p:cNvPr id="77827" name="Rectangle 3"/>
          <p:cNvSpPr>
            <a:spLocks noGrp="1" noChangeArrowheads="1"/>
          </p:cNvSpPr>
          <p:nvPr>
            <p:ph type="title"/>
          </p:nvPr>
        </p:nvSpPr>
        <p:spPr>
          <a:xfrm>
            <a:off x="2586037" y="455709"/>
            <a:ext cx="6943725" cy="1143000"/>
          </a:xfrm>
        </p:spPr>
        <p:txBody>
          <a:bodyPr>
            <a:normAutofit/>
          </a:bodyPr>
          <a:lstStyle/>
          <a:p>
            <a:pPr algn="ctr"/>
            <a:r>
              <a:rPr lang="en-US" b="1" dirty="0">
                <a:solidFill>
                  <a:schemeClr val="bg1"/>
                </a:solidFill>
                <a:effectLst>
                  <a:outerShdw blurRad="38100" dist="38100" dir="2700000" algn="tl">
                    <a:srgbClr val="000000"/>
                  </a:outerShdw>
                </a:effectLst>
                <a:latin typeface="Arial Narrow" pitchFamily="34" charset="0"/>
                <a:ea typeface="ＭＳ Ｐゴシック" charset="0"/>
              </a:rPr>
              <a:t>What is in </a:t>
            </a:r>
            <a:r>
              <a:rPr lang="en-US" b="1" dirty="0" smtClean="0">
                <a:solidFill>
                  <a:schemeClr val="bg1"/>
                </a:solidFill>
                <a:effectLst>
                  <a:outerShdw blurRad="38100" dist="38100" dir="2700000" algn="tl">
                    <a:srgbClr val="000000"/>
                  </a:outerShdw>
                </a:effectLst>
                <a:latin typeface="Arial Narrow" pitchFamily="34" charset="0"/>
                <a:ea typeface="ＭＳ Ｐゴシック" charset="0"/>
              </a:rPr>
              <a:t>Cannabis?</a:t>
            </a:r>
            <a:endParaRPr lang="en-US" b="1" dirty="0">
              <a:solidFill>
                <a:schemeClr val="bg1"/>
              </a:solidFill>
              <a:ea typeface="ＭＳ Ｐゴシック"/>
              <a:cs typeface="Arial" charset="0"/>
            </a:endParaRPr>
          </a:p>
        </p:txBody>
      </p:sp>
      <p:sp>
        <p:nvSpPr>
          <p:cNvPr id="77828" name="Rectangle 4"/>
          <p:cNvSpPr>
            <a:spLocks noGrp="1" noChangeArrowheads="1"/>
          </p:cNvSpPr>
          <p:nvPr>
            <p:ph type="body" idx="1"/>
          </p:nvPr>
        </p:nvSpPr>
        <p:spPr>
          <a:xfrm>
            <a:off x="2545556" y="1480259"/>
            <a:ext cx="7589044" cy="4870451"/>
          </a:xfrm>
        </p:spPr>
        <p:txBody>
          <a:bodyPr/>
          <a:lstStyle/>
          <a:p>
            <a:pPr marL="0" indent="0">
              <a:lnSpc>
                <a:spcPct val="90000"/>
              </a:lnSpc>
              <a:buClr>
                <a:srgbClr val="FF0000"/>
              </a:buClr>
              <a:buNone/>
            </a:pPr>
            <a:r>
              <a:rPr lang="en-US" sz="2700" b="1" dirty="0" smtClean="0">
                <a:solidFill>
                  <a:schemeClr val="bg1"/>
                </a:solidFill>
                <a:ea typeface="ＭＳ Ｐゴシック"/>
                <a:cs typeface="Arial" charset="0"/>
              </a:rPr>
              <a:t>Contains many </a:t>
            </a:r>
            <a:r>
              <a:rPr lang="en-US" b="1" dirty="0" smtClean="0">
                <a:solidFill>
                  <a:schemeClr val="bg1"/>
                </a:solidFill>
                <a:effectLst>
                  <a:outerShdw blurRad="38100" dist="38100" dir="2700000" algn="tl">
                    <a:srgbClr val="000000"/>
                  </a:outerShdw>
                </a:effectLst>
                <a:latin typeface="+mj-lt"/>
                <a:ea typeface="ＭＳ Ｐゴシック" charset="0"/>
              </a:rPr>
              <a:t>cannabinoid</a:t>
            </a:r>
            <a:r>
              <a:rPr lang="en-US" sz="2700" b="1" dirty="0" smtClean="0">
                <a:solidFill>
                  <a:schemeClr val="bg1"/>
                </a:solidFill>
                <a:latin typeface="+mj-lt"/>
                <a:ea typeface="ＭＳ Ｐゴシック"/>
                <a:cs typeface="Arial" charset="0"/>
              </a:rPr>
              <a:t> chemicals …</a:t>
            </a:r>
          </a:p>
          <a:p>
            <a:pPr lvl="1">
              <a:lnSpc>
                <a:spcPct val="150000"/>
              </a:lnSpc>
              <a:spcBef>
                <a:spcPct val="0"/>
              </a:spcBef>
            </a:pPr>
            <a:r>
              <a:rPr lang="en-US" sz="2000" b="1" dirty="0" smtClean="0">
                <a:solidFill>
                  <a:schemeClr val="bg1"/>
                </a:solidFill>
                <a:effectLst>
                  <a:outerShdw blurRad="38100" dist="38100" dir="2700000" algn="tl">
                    <a:srgbClr val="000000"/>
                  </a:outerShdw>
                </a:effectLst>
                <a:latin typeface="+mj-lt"/>
                <a:ea typeface="ＭＳ Ｐゴシック" charset="0"/>
              </a:rPr>
              <a:t>Delta-9-tetrahydrocannabinol (THC)</a:t>
            </a:r>
            <a:endParaRPr lang="en-US" sz="2000" b="1" dirty="0" smtClean="0">
              <a:solidFill>
                <a:schemeClr val="bg1"/>
              </a:solidFill>
              <a:latin typeface="+mj-lt"/>
              <a:ea typeface="ＭＳ Ｐゴシック"/>
              <a:cs typeface="Arial" charset="0"/>
            </a:endParaRPr>
          </a:p>
          <a:p>
            <a:pPr lvl="1" eaLnBrk="1" hangingPunct="1">
              <a:lnSpc>
                <a:spcPct val="90000"/>
              </a:lnSpc>
            </a:pPr>
            <a:r>
              <a:rPr lang="en-US" sz="2000" b="1" dirty="0" smtClean="0">
                <a:solidFill>
                  <a:schemeClr val="bg1"/>
                </a:solidFill>
                <a:ea typeface="ＭＳ Ｐゴシック"/>
                <a:cs typeface="Arial" charset="0"/>
              </a:rPr>
              <a:t>delta-8-tetrahydrocannabinol</a:t>
            </a:r>
          </a:p>
          <a:p>
            <a:pPr lvl="1" eaLnBrk="1" hangingPunct="1">
              <a:lnSpc>
                <a:spcPct val="90000"/>
              </a:lnSpc>
            </a:pPr>
            <a:r>
              <a:rPr lang="en-US" sz="2000" b="1" dirty="0" err="1" smtClean="0">
                <a:solidFill>
                  <a:schemeClr val="bg1"/>
                </a:solidFill>
                <a:ea typeface="ＭＳ Ｐゴシック"/>
                <a:cs typeface="Arial" charset="0"/>
              </a:rPr>
              <a:t>cannabidiol</a:t>
            </a:r>
            <a:endParaRPr lang="en-US" sz="2000" b="1" dirty="0" smtClean="0">
              <a:solidFill>
                <a:schemeClr val="bg1"/>
              </a:solidFill>
              <a:ea typeface="ＭＳ Ｐゴシック"/>
              <a:cs typeface="Arial" charset="0"/>
            </a:endParaRPr>
          </a:p>
          <a:p>
            <a:pPr lvl="1" eaLnBrk="1" hangingPunct="1">
              <a:lnSpc>
                <a:spcPct val="90000"/>
              </a:lnSpc>
            </a:pPr>
            <a:r>
              <a:rPr lang="en-US" sz="2000" b="1" dirty="0" smtClean="0">
                <a:solidFill>
                  <a:schemeClr val="bg1"/>
                </a:solidFill>
                <a:ea typeface="ＭＳ Ｐゴシック"/>
                <a:cs typeface="Arial" charset="0"/>
              </a:rPr>
              <a:t>cannabinol</a:t>
            </a:r>
          </a:p>
          <a:p>
            <a:pPr lvl="1" eaLnBrk="1" hangingPunct="1">
              <a:lnSpc>
                <a:spcPct val="90000"/>
              </a:lnSpc>
            </a:pPr>
            <a:r>
              <a:rPr lang="en-US" sz="2000" b="1" dirty="0" err="1" smtClean="0">
                <a:solidFill>
                  <a:schemeClr val="bg1"/>
                </a:solidFill>
                <a:ea typeface="ＭＳ Ｐゴシック"/>
                <a:cs typeface="Arial" charset="0"/>
              </a:rPr>
              <a:t>cannabichromene</a:t>
            </a:r>
            <a:endParaRPr lang="en-US" sz="2000" b="1" dirty="0" smtClean="0">
              <a:solidFill>
                <a:schemeClr val="bg1"/>
              </a:solidFill>
              <a:ea typeface="ＭＳ Ｐゴシック"/>
              <a:cs typeface="Arial" charset="0"/>
            </a:endParaRPr>
          </a:p>
          <a:p>
            <a:pPr lvl="1" eaLnBrk="1" hangingPunct="1">
              <a:lnSpc>
                <a:spcPct val="90000"/>
              </a:lnSpc>
            </a:pPr>
            <a:r>
              <a:rPr lang="en-US" sz="2000" b="1" dirty="0" err="1" smtClean="0">
                <a:solidFill>
                  <a:schemeClr val="bg1"/>
                </a:solidFill>
                <a:ea typeface="ＭＳ Ｐゴシック"/>
                <a:cs typeface="Arial" charset="0"/>
              </a:rPr>
              <a:t>cannabigerol</a:t>
            </a:r>
            <a:endParaRPr lang="en-US" sz="2000" b="1" dirty="0" smtClean="0">
              <a:solidFill>
                <a:schemeClr val="bg1"/>
              </a:solidFill>
              <a:ea typeface="ＭＳ Ｐゴシック"/>
              <a:cs typeface="Arial" charset="0"/>
            </a:endParaRPr>
          </a:p>
          <a:p>
            <a:pPr lvl="1" eaLnBrk="1" hangingPunct="1">
              <a:lnSpc>
                <a:spcPct val="90000"/>
              </a:lnSpc>
            </a:pPr>
            <a:r>
              <a:rPr lang="en-US" sz="2000" b="1" dirty="0" smtClean="0">
                <a:solidFill>
                  <a:schemeClr val="bg1"/>
                </a:solidFill>
                <a:ea typeface="ＭＳ Ｐゴシック"/>
                <a:cs typeface="Arial" charset="0"/>
              </a:rPr>
              <a:t>Etc</a:t>
            </a:r>
            <a:r>
              <a:rPr lang="en-US" sz="2000" b="1" dirty="0" smtClean="0">
                <a:solidFill>
                  <a:schemeClr val="accent6"/>
                </a:solidFill>
                <a:ea typeface="ＭＳ Ｐゴシック"/>
                <a:cs typeface="Arial" charset="0"/>
              </a:rPr>
              <a:t>.</a:t>
            </a:r>
          </a:p>
          <a:p>
            <a:pPr lvl="1" eaLnBrk="1" hangingPunct="1">
              <a:lnSpc>
                <a:spcPct val="90000"/>
              </a:lnSpc>
            </a:pPr>
            <a:endParaRPr lang="en-US" sz="1950" i="1" dirty="0">
              <a:latin typeface="Calibri" pitchFamily="34" charset="0"/>
              <a:ea typeface="ＭＳ Ｐゴシック"/>
              <a:cs typeface="ＭＳ Ｐゴシック"/>
            </a:endParaRPr>
          </a:p>
          <a:p>
            <a:pPr eaLnBrk="1" hangingPunct="1">
              <a:lnSpc>
                <a:spcPct val="90000"/>
              </a:lnSpc>
            </a:pPr>
            <a:endParaRPr lang="en-US" sz="2250" i="1" dirty="0">
              <a:latin typeface="Calibri" pitchFamily="34" charset="0"/>
              <a:ea typeface="ＭＳ Ｐゴシック"/>
              <a:cs typeface="ＭＳ Ｐゴシック"/>
            </a:endParaRPr>
          </a:p>
        </p:txBody>
      </p:sp>
      <p:sp>
        <p:nvSpPr>
          <p:cNvPr id="77829" name="TextBox 5"/>
          <p:cNvSpPr txBox="1">
            <a:spLocks noChangeArrowheads="1"/>
          </p:cNvSpPr>
          <p:nvPr/>
        </p:nvSpPr>
        <p:spPr bwMode="auto">
          <a:xfrm>
            <a:off x="2364583" y="5321631"/>
            <a:ext cx="7584281" cy="400110"/>
          </a:xfrm>
          <a:prstGeom prst="rect">
            <a:avLst/>
          </a:prstGeom>
          <a:noFill/>
          <a:ln w="9525">
            <a:noFill/>
            <a:miter lim="800000"/>
            <a:headEnd/>
            <a:tailEnd/>
          </a:ln>
        </p:spPr>
        <p:txBody>
          <a:bodyPr>
            <a:spAutoFit/>
          </a:bodyPr>
          <a:lstStyle/>
          <a:p>
            <a:r>
              <a:rPr lang="en-US" sz="1000" b="1" dirty="0">
                <a:latin typeface="Calibri" pitchFamily="34" charset="0"/>
              </a:rPr>
              <a:t>Source: </a:t>
            </a:r>
            <a:r>
              <a:rPr lang="en-US" sz="1000" dirty="0" err="1">
                <a:latin typeface="Calibri" pitchFamily="34" charset="0"/>
              </a:rPr>
              <a:t>Mechoulam</a:t>
            </a:r>
            <a:r>
              <a:rPr lang="en-US" sz="1000" dirty="0">
                <a:latin typeface="Calibri" pitchFamily="34" charset="0"/>
              </a:rPr>
              <a:t> R, </a:t>
            </a:r>
            <a:r>
              <a:rPr lang="en-US" sz="1000" dirty="0" err="1">
                <a:latin typeface="Calibri" pitchFamily="34" charset="0"/>
              </a:rPr>
              <a:t>Hanus</a:t>
            </a:r>
            <a:r>
              <a:rPr lang="en-US" sz="1000" dirty="0">
                <a:latin typeface="Calibri" pitchFamily="34" charset="0"/>
              </a:rPr>
              <a:t> L, The cannabinoid system from the point of view of a chemist. In </a:t>
            </a:r>
            <a:r>
              <a:rPr lang="en-US" sz="1000" i="1" dirty="0">
                <a:latin typeface="Calibri" pitchFamily="34" charset="0"/>
              </a:rPr>
              <a:t>Marijuana and Madness. </a:t>
            </a:r>
            <a:r>
              <a:rPr lang="en-US" sz="1000" dirty="0">
                <a:latin typeface="Calibri" pitchFamily="34" charset="0"/>
              </a:rPr>
              <a:t>ed. Castle, Murray. Cambridge University Press, 2004</a:t>
            </a:r>
          </a:p>
        </p:txBody>
      </p:sp>
    </p:spTree>
    <p:extLst>
      <p:ext uri="{BB962C8B-B14F-4D97-AF65-F5344CB8AC3E}">
        <p14:creationId xmlns:p14="http://schemas.microsoft.com/office/powerpoint/2010/main" val="3214461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Slide Number Placeholder 5"/>
          <p:cNvSpPr txBox="1">
            <a:spLocks noGrp="1"/>
          </p:cNvSpPr>
          <p:nvPr/>
        </p:nvSpPr>
        <p:spPr bwMode="auto">
          <a:xfrm>
            <a:off x="7767640" y="6245226"/>
            <a:ext cx="1800225" cy="476251"/>
          </a:xfrm>
          <a:prstGeom prst="rect">
            <a:avLst/>
          </a:prstGeom>
          <a:noFill/>
          <a:ln>
            <a:miter lim="800000"/>
            <a:headEnd/>
            <a:tailEnd/>
          </a:ln>
          <a:extLst/>
        </p:spPr>
        <p:txBody>
          <a:bodyPr/>
          <a:lstStyle>
            <a:lvl1pPr eaLnBrk="0" hangingPunct="0">
              <a:defRPr sz="4000">
                <a:solidFill>
                  <a:schemeClr val="tx2"/>
                </a:solidFill>
                <a:latin typeface="Verdana" pitchFamily="34" charset="0"/>
              </a:defRPr>
            </a:lvl1pPr>
            <a:lvl2pPr marL="742950" indent="-285750" eaLnBrk="0" hangingPunct="0">
              <a:defRPr sz="4000">
                <a:solidFill>
                  <a:schemeClr val="tx2"/>
                </a:solidFill>
                <a:latin typeface="Verdana" pitchFamily="34" charset="0"/>
              </a:defRPr>
            </a:lvl2pPr>
            <a:lvl3pPr marL="1143000" indent="-228600" eaLnBrk="0" hangingPunct="0">
              <a:defRPr sz="4000">
                <a:solidFill>
                  <a:schemeClr val="tx2"/>
                </a:solidFill>
                <a:latin typeface="Verdana" pitchFamily="34" charset="0"/>
              </a:defRPr>
            </a:lvl3pPr>
            <a:lvl4pPr marL="1600200" indent="-228600" eaLnBrk="0" hangingPunct="0">
              <a:defRPr sz="4000">
                <a:solidFill>
                  <a:schemeClr val="tx2"/>
                </a:solidFill>
                <a:latin typeface="Verdana" pitchFamily="34" charset="0"/>
              </a:defRPr>
            </a:lvl4pPr>
            <a:lvl5pPr marL="2057400" indent="-228600" eaLnBrk="0" hangingPunct="0">
              <a:defRPr sz="4000">
                <a:solidFill>
                  <a:schemeClr val="tx2"/>
                </a:solidFill>
                <a:latin typeface="Verdana" pitchFamily="34" charset="0"/>
              </a:defRPr>
            </a:lvl5pPr>
            <a:lvl6pPr marL="2514600" indent="-228600" eaLnBrk="0" fontAlgn="base" hangingPunct="0">
              <a:spcBef>
                <a:spcPct val="0"/>
              </a:spcBef>
              <a:spcAft>
                <a:spcPct val="0"/>
              </a:spcAft>
              <a:defRPr sz="4000">
                <a:solidFill>
                  <a:schemeClr val="tx2"/>
                </a:solidFill>
                <a:latin typeface="Verdana" pitchFamily="34" charset="0"/>
              </a:defRPr>
            </a:lvl6pPr>
            <a:lvl7pPr marL="2971800" indent="-228600" eaLnBrk="0" fontAlgn="base" hangingPunct="0">
              <a:spcBef>
                <a:spcPct val="0"/>
              </a:spcBef>
              <a:spcAft>
                <a:spcPct val="0"/>
              </a:spcAft>
              <a:defRPr sz="4000">
                <a:solidFill>
                  <a:schemeClr val="tx2"/>
                </a:solidFill>
                <a:latin typeface="Verdana" pitchFamily="34" charset="0"/>
              </a:defRPr>
            </a:lvl7pPr>
            <a:lvl8pPr marL="3429000" indent="-228600" eaLnBrk="0" fontAlgn="base" hangingPunct="0">
              <a:spcBef>
                <a:spcPct val="0"/>
              </a:spcBef>
              <a:spcAft>
                <a:spcPct val="0"/>
              </a:spcAft>
              <a:defRPr sz="4000">
                <a:solidFill>
                  <a:schemeClr val="tx2"/>
                </a:solidFill>
                <a:latin typeface="Verdana" pitchFamily="34" charset="0"/>
              </a:defRPr>
            </a:lvl8pPr>
            <a:lvl9pPr marL="3886200" indent="-228600" eaLnBrk="0" fontAlgn="base" hangingPunct="0">
              <a:spcBef>
                <a:spcPct val="0"/>
              </a:spcBef>
              <a:spcAft>
                <a:spcPct val="0"/>
              </a:spcAft>
              <a:defRPr sz="4000">
                <a:solidFill>
                  <a:schemeClr val="tx2"/>
                </a:solidFill>
                <a:latin typeface="Verdana" pitchFamily="34" charset="0"/>
              </a:defRPr>
            </a:lvl9pPr>
          </a:lstStyle>
          <a:p>
            <a:pPr algn="r" eaLnBrk="1" hangingPunct="1">
              <a:defRPr/>
            </a:pPr>
            <a:fld id="{ECF55FA0-B721-44C3-B282-A35249BBEAB3}" type="slidenum">
              <a:rPr lang="en-US" sz="1050">
                <a:solidFill>
                  <a:schemeClr val="tx1"/>
                </a:solidFill>
                <a:latin typeface="Arial" pitchFamily="34" charset="0"/>
              </a:rPr>
              <a:pPr algn="r" eaLnBrk="1" hangingPunct="1">
                <a:defRPr/>
              </a:pPr>
              <a:t>22</a:t>
            </a:fld>
            <a:endParaRPr lang="en-US" sz="1050">
              <a:solidFill>
                <a:schemeClr val="tx1"/>
              </a:solidFill>
              <a:latin typeface="Arial" pitchFamily="34" charset="0"/>
            </a:endParaRPr>
          </a:p>
        </p:txBody>
      </p:sp>
      <p:sp>
        <p:nvSpPr>
          <p:cNvPr id="72706" name="Rectangle 2"/>
          <p:cNvSpPr>
            <a:spLocks noGrp="1" noChangeArrowheads="1"/>
          </p:cNvSpPr>
          <p:nvPr>
            <p:ph type="title" idx="4294967295"/>
          </p:nvPr>
        </p:nvSpPr>
        <p:spPr>
          <a:xfrm>
            <a:off x="2817021" y="304800"/>
            <a:ext cx="6557963" cy="1143000"/>
          </a:xfrm>
        </p:spPr>
        <p:txBody>
          <a:bodyPr>
            <a:normAutofit fontScale="90000"/>
          </a:bodyPr>
          <a:lstStyle/>
          <a:p>
            <a:r>
              <a:rPr lang="en-US" b="1" dirty="0">
                <a:solidFill>
                  <a:schemeClr val="tx1"/>
                </a:solidFill>
                <a:effectLst>
                  <a:outerShdw blurRad="38100" dist="38100" dir="2700000" algn="tl">
                    <a:srgbClr val="000000"/>
                  </a:outerShdw>
                </a:effectLst>
                <a:latin typeface="Arial Narrow" pitchFamily="34" charset="0"/>
                <a:ea typeface="ＭＳ Ｐゴシック" charset="0"/>
              </a:rPr>
              <a:t>The Brain and </a:t>
            </a:r>
            <a:r>
              <a:rPr lang="en-US" b="1" dirty="0" smtClean="0">
                <a:solidFill>
                  <a:schemeClr val="tx1"/>
                </a:solidFill>
                <a:effectLst>
                  <a:outerShdw blurRad="38100" dist="38100" dir="2700000" algn="tl">
                    <a:srgbClr val="000000"/>
                  </a:outerShdw>
                </a:effectLst>
                <a:latin typeface="Arial Narrow" pitchFamily="34" charset="0"/>
                <a:ea typeface="ＭＳ Ｐゴシック" charset="0"/>
              </a:rPr>
              <a:t>Cannabis</a:t>
            </a:r>
            <a:endParaRPr lang="en-US" dirty="0">
              <a:solidFill>
                <a:schemeClr val="tx1"/>
              </a:solidFill>
              <a:ea typeface="ＭＳ Ｐゴシック"/>
              <a:cs typeface="Arial" charset="0"/>
            </a:endParaRPr>
          </a:p>
        </p:txBody>
      </p:sp>
      <p:sp>
        <p:nvSpPr>
          <p:cNvPr id="81923" name="Text Box 3"/>
          <p:cNvSpPr txBox="1">
            <a:spLocks noChangeArrowheads="1"/>
          </p:cNvSpPr>
          <p:nvPr/>
        </p:nvSpPr>
        <p:spPr bwMode="auto">
          <a:xfrm>
            <a:off x="3267076" y="1828800"/>
            <a:ext cx="6107906" cy="369332"/>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Arial" charset="0"/>
            </a:endParaRPr>
          </a:p>
        </p:txBody>
      </p:sp>
      <p:pic>
        <p:nvPicPr>
          <p:cNvPr id="81924" name="Picture 5" descr="marijuana-brain"/>
          <p:cNvPicPr>
            <a:picLocks noGrp="1" noChangeAspect="1" noChangeArrowheads="1"/>
          </p:cNvPicPr>
          <p:nvPr>
            <p:ph idx="4294967295"/>
          </p:nvPr>
        </p:nvPicPr>
        <p:blipFill>
          <a:blip r:embed="rId3"/>
          <a:srcRect/>
          <a:stretch>
            <a:fillRect/>
          </a:stretch>
        </p:blipFill>
        <p:spPr>
          <a:xfrm>
            <a:off x="3581473" y="1237857"/>
            <a:ext cx="4666234" cy="5217312"/>
          </a:xfrm>
        </p:spPr>
      </p:pic>
    </p:spTree>
    <p:extLst>
      <p:ext uri="{BB962C8B-B14F-4D97-AF65-F5344CB8AC3E}">
        <p14:creationId xmlns:p14="http://schemas.microsoft.com/office/powerpoint/2010/main" val="30610086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1379146" y="703153"/>
            <a:ext cx="9143999" cy="1143000"/>
          </a:xfrm>
        </p:spPr>
        <p:txBody>
          <a:bodyPr>
            <a:noAutofit/>
          </a:bodyPr>
          <a:lstStyle/>
          <a:p>
            <a:pPr algn="ctr"/>
            <a:r>
              <a:rPr lang="en-US" b="1" dirty="0">
                <a:solidFill>
                  <a:schemeClr val="tx1"/>
                </a:solidFill>
                <a:effectLst>
                  <a:outerShdw blurRad="38100" dist="38100" dir="2700000" algn="tl">
                    <a:srgbClr val="000000"/>
                  </a:outerShdw>
                </a:effectLst>
                <a:latin typeface="Arial Narrow" pitchFamily="34" charset="0"/>
                <a:ea typeface="ＭＳ Ｐゴシック" charset="0"/>
              </a:rPr>
              <a:t>Endocannabinoid System: </a:t>
            </a:r>
            <a:r>
              <a:rPr lang="en-US" b="1" dirty="0" smtClean="0">
                <a:solidFill>
                  <a:schemeClr val="tx1"/>
                </a:solidFill>
                <a:effectLst>
                  <a:outerShdw blurRad="38100" dist="38100" dir="2700000" algn="tl">
                    <a:srgbClr val="000000"/>
                  </a:outerShdw>
                </a:effectLst>
                <a:latin typeface="Arial Narrow" pitchFamily="34" charset="0"/>
                <a:ea typeface="ＭＳ Ｐゴシック" charset="0"/>
              </a:rPr>
              <a:t>Regulation</a:t>
            </a:r>
            <a:endParaRPr lang="en-US" dirty="0">
              <a:solidFill>
                <a:schemeClr val="tx1"/>
              </a:solidFill>
              <a:ea typeface="ＭＳ Ｐゴシック"/>
              <a:cs typeface="Arial" charset="0"/>
            </a:endParaRPr>
          </a:p>
        </p:txBody>
      </p:sp>
      <p:sp>
        <p:nvSpPr>
          <p:cNvPr id="83970" name="Content Placeholder 4"/>
          <p:cNvSpPr>
            <a:spLocks noGrp="1"/>
          </p:cNvSpPr>
          <p:nvPr>
            <p:ph idx="1"/>
          </p:nvPr>
        </p:nvSpPr>
        <p:spPr>
          <a:xfrm>
            <a:off x="1998133" y="2222360"/>
            <a:ext cx="8195733" cy="3698875"/>
          </a:xfrm>
        </p:spPr>
        <p:txBody>
          <a:bodyPr/>
          <a:lstStyle/>
          <a:p>
            <a:pPr marL="0" indent="0">
              <a:spcBef>
                <a:spcPts val="1500"/>
              </a:spcBef>
              <a:buClr>
                <a:srgbClr val="FF0000"/>
              </a:buClr>
              <a:buNone/>
            </a:pPr>
            <a:r>
              <a:rPr lang="en-US" sz="2300" dirty="0">
                <a:ea typeface="ＭＳ Ｐゴシック"/>
                <a:cs typeface="Arial" charset="0"/>
              </a:rPr>
              <a:t>The neuron’s “volume control”: dials down neuron activity when too strong</a:t>
            </a:r>
          </a:p>
          <a:p>
            <a:pPr marL="0" indent="0">
              <a:spcBef>
                <a:spcPts val="1500"/>
              </a:spcBef>
              <a:buClr>
                <a:srgbClr val="FF0000"/>
              </a:buClr>
              <a:buNone/>
            </a:pPr>
            <a:r>
              <a:rPr lang="en-US" sz="2300" dirty="0">
                <a:ea typeface="ＭＳ Ｐゴシック"/>
                <a:cs typeface="Arial" charset="0"/>
              </a:rPr>
              <a:t>Regulates levels of important neurotransmitters affecting pleasure, mood, pain, appetite, sleep, motivation, focus, memory, attention etc. (dopamine, serotonin, endorphins)</a:t>
            </a:r>
          </a:p>
          <a:p>
            <a:pPr marL="0" indent="0">
              <a:spcBef>
                <a:spcPts val="1500"/>
              </a:spcBef>
              <a:buClr>
                <a:srgbClr val="FF0000"/>
              </a:buClr>
              <a:buNone/>
            </a:pPr>
            <a:r>
              <a:rPr lang="en-US" sz="2300" dirty="0">
                <a:ea typeface="ＭＳ Ｐゴシック"/>
                <a:cs typeface="Arial" charset="0"/>
              </a:rPr>
              <a:t>Helps keep neuron activity in balance, not </a:t>
            </a:r>
            <a:r>
              <a:rPr lang="en-US" sz="2300" u="sng" dirty="0">
                <a:ea typeface="ＭＳ Ｐゴシック"/>
                <a:cs typeface="Arial" charset="0"/>
              </a:rPr>
              <a:t>under</a:t>
            </a:r>
            <a:r>
              <a:rPr lang="en-US" sz="2300" dirty="0">
                <a:ea typeface="ＭＳ Ｐゴシック"/>
                <a:cs typeface="Arial" charset="0"/>
              </a:rPr>
              <a:t>active or </a:t>
            </a:r>
            <a:r>
              <a:rPr lang="en-US" sz="2300" u="sng" dirty="0">
                <a:ea typeface="ＭＳ Ｐゴシック"/>
                <a:cs typeface="Arial" charset="0"/>
              </a:rPr>
              <a:t>over</a:t>
            </a:r>
            <a:r>
              <a:rPr lang="en-US" sz="2300" dirty="0">
                <a:ea typeface="ＭＳ Ｐゴシック"/>
                <a:cs typeface="Arial" charset="0"/>
              </a:rPr>
              <a:t>active</a:t>
            </a:r>
          </a:p>
        </p:txBody>
      </p:sp>
    </p:spTree>
    <p:extLst>
      <p:ext uri="{BB962C8B-B14F-4D97-AF65-F5344CB8AC3E}">
        <p14:creationId xmlns:p14="http://schemas.microsoft.com/office/powerpoint/2010/main" val="3909148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a:bodyPr>
          <a:lstStyle/>
          <a:p>
            <a:r>
              <a:rPr lang="en-US" b="1" dirty="0">
                <a:solidFill>
                  <a:schemeClr val="tx1"/>
                </a:solidFill>
                <a:effectLst>
                  <a:outerShdw blurRad="38100" dist="38100" dir="2700000" algn="tl">
                    <a:srgbClr val="000000"/>
                  </a:outerShdw>
                </a:effectLst>
                <a:latin typeface="Arial Narrow" pitchFamily="34" charset="0"/>
                <a:ea typeface="ＭＳ Ｐゴシック" charset="0"/>
              </a:rPr>
              <a:t>Cannabinoid Receptors</a:t>
            </a:r>
            <a:endParaRPr lang="en-US" dirty="0">
              <a:solidFill>
                <a:schemeClr val="tx1"/>
              </a:solidFill>
              <a:ea typeface="ＭＳ Ｐゴシック"/>
              <a:cs typeface="Arial" charset="0"/>
            </a:endParaRPr>
          </a:p>
        </p:txBody>
      </p:sp>
      <p:sp>
        <p:nvSpPr>
          <p:cNvPr id="88067" name="Rectangle 3"/>
          <p:cNvSpPr>
            <a:spLocks noGrp="1" noChangeArrowheads="1"/>
          </p:cNvSpPr>
          <p:nvPr>
            <p:ph sz="half" idx="1"/>
          </p:nvPr>
        </p:nvSpPr>
        <p:spPr>
          <a:xfrm>
            <a:off x="1981202" y="1676402"/>
            <a:ext cx="4036219" cy="4297363"/>
          </a:xfrm>
        </p:spPr>
        <p:txBody>
          <a:bodyPr/>
          <a:lstStyle/>
          <a:p>
            <a:pPr indent="0">
              <a:buNone/>
            </a:pPr>
            <a:r>
              <a:rPr lang="en-US" sz="2400" dirty="0">
                <a:ea typeface="ＭＳ Ｐゴシック"/>
                <a:cs typeface="Arial" charset="0"/>
              </a:rPr>
              <a:t>Your body produces its own cannabinoid chemical called </a:t>
            </a:r>
            <a:r>
              <a:rPr lang="en-US" sz="2400" b="1" dirty="0">
                <a:solidFill>
                  <a:schemeClr val="tx2">
                    <a:lumMod val="75000"/>
                  </a:schemeClr>
                </a:solidFill>
                <a:ea typeface="ＭＳ Ｐゴシック"/>
                <a:cs typeface="Arial" charset="0"/>
              </a:rPr>
              <a:t>Anandamide</a:t>
            </a:r>
            <a:r>
              <a:rPr lang="en-US" sz="2400" dirty="0">
                <a:ea typeface="ＭＳ Ｐゴシック"/>
                <a:cs typeface="Arial" charset="0"/>
              </a:rPr>
              <a:t> which binds to cannabinoid receptors in your brain</a:t>
            </a:r>
            <a:endParaRPr lang="en-US" dirty="0">
              <a:ea typeface="ＭＳ Ｐゴシック"/>
              <a:cs typeface="Arial" charset="0"/>
            </a:endParaRPr>
          </a:p>
        </p:txBody>
      </p:sp>
      <p:pic>
        <p:nvPicPr>
          <p:cNvPr id="88068" name="Picture 4" descr="anandamide-thc"/>
          <p:cNvPicPr preferRelativeResize="0">
            <a:picLocks noGrp="1" noChangeArrowheads="1"/>
          </p:cNvPicPr>
          <p:nvPr>
            <p:ph sz="half" idx="2"/>
          </p:nvPr>
        </p:nvPicPr>
        <p:blipFill>
          <a:blip r:embed="rId3"/>
          <a:srcRect/>
          <a:stretch>
            <a:fillRect/>
          </a:stretch>
        </p:blipFill>
        <p:spPr>
          <a:xfrm>
            <a:off x="6288883" y="1828800"/>
            <a:ext cx="2953941" cy="3810000"/>
          </a:xfrm>
        </p:spPr>
      </p:pic>
    </p:spTree>
    <p:extLst>
      <p:ext uri="{BB962C8B-B14F-4D97-AF65-F5344CB8AC3E}">
        <p14:creationId xmlns:p14="http://schemas.microsoft.com/office/powerpoint/2010/main" val="159702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Slide Number Placeholder 6"/>
          <p:cNvSpPr>
            <a:spLocks noGrp="1"/>
          </p:cNvSpPr>
          <p:nvPr>
            <p:ph type="sldNum" sz="quarter" idx="4294967295"/>
          </p:nvPr>
        </p:nvSpPr>
        <p:spPr>
          <a:xfrm>
            <a:off x="8077200" y="6356351"/>
            <a:ext cx="2133600" cy="365125"/>
          </a:xfrm>
          <a:extLst/>
        </p:spPr>
        <p:txBody>
          <a:bodyPr/>
          <a:lstStyle>
            <a:lvl1pPr eaLnBrk="0" hangingPunct="0">
              <a:defRPr sz="3000">
                <a:solidFill>
                  <a:schemeClr val="tx2"/>
                </a:solidFill>
                <a:latin typeface="Verdana" pitchFamily="34" charset="0"/>
              </a:defRPr>
            </a:lvl1pPr>
            <a:lvl2pPr marL="557213" indent="-214313" eaLnBrk="0" hangingPunct="0">
              <a:defRPr sz="3000">
                <a:solidFill>
                  <a:schemeClr val="tx2"/>
                </a:solidFill>
                <a:latin typeface="Verdana" pitchFamily="34" charset="0"/>
              </a:defRPr>
            </a:lvl2pPr>
            <a:lvl3pPr marL="857250" indent="-171450" eaLnBrk="0" hangingPunct="0">
              <a:defRPr sz="3000">
                <a:solidFill>
                  <a:schemeClr val="tx2"/>
                </a:solidFill>
                <a:latin typeface="Verdana" pitchFamily="34" charset="0"/>
              </a:defRPr>
            </a:lvl3pPr>
            <a:lvl4pPr marL="1200150" indent="-171450" eaLnBrk="0" hangingPunct="0">
              <a:defRPr sz="3000">
                <a:solidFill>
                  <a:schemeClr val="tx2"/>
                </a:solidFill>
                <a:latin typeface="Verdana" pitchFamily="34" charset="0"/>
              </a:defRPr>
            </a:lvl4pPr>
            <a:lvl5pPr marL="1543050" indent="-171450" eaLnBrk="0" hangingPunct="0">
              <a:defRPr sz="3000">
                <a:solidFill>
                  <a:schemeClr val="tx2"/>
                </a:solidFill>
                <a:latin typeface="Verdana" pitchFamily="34" charset="0"/>
              </a:defRPr>
            </a:lvl5pPr>
            <a:lvl6pPr marL="1885950" indent="-171450" eaLnBrk="0" fontAlgn="base" hangingPunct="0">
              <a:spcBef>
                <a:spcPct val="0"/>
              </a:spcBef>
              <a:spcAft>
                <a:spcPct val="0"/>
              </a:spcAft>
              <a:defRPr sz="3000">
                <a:solidFill>
                  <a:schemeClr val="tx2"/>
                </a:solidFill>
                <a:latin typeface="Verdana" pitchFamily="34" charset="0"/>
              </a:defRPr>
            </a:lvl6pPr>
            <a:lvl7pPr marL="2228850" indent="-171450" eaLnBrk="0" fontAlgn="base" hangingPunct="0">
              <a:spcBef>
                <a:spcPct val="0"/>
              </a:spcBef>
              <a:spcAft>
                <a:spcPct val="0"/>
              </a:spcAft>
              <a:defRPr sz="3000">
                <a:solidFill>
                  <a:schemeClr val="tx2"/>
                </a:solidFill>
                <a:latin typeface="Verdana" pitchFamily="34" charset="0"/>
              </a:defRPr>
            </a:lvl7pPr>
            <a:lvl8pPr marL="2571750" indent="-171450" eaLnBrk="0" fontAlgn="base" hangingPunct="0">
              <a:spcBef>
                <a:spcPct val="0"/>
              </a:spcBef>
              <a:spcAft>
                <a:spcPct val="0"/>
              </a:spcAft>
              <a:defRPr sz="3000">
                <a:solidFill>
                  <a:schemeClr val="tx2"/>
                </a:solidFill>
                <a:latin typeface="Verdana" pitchFamily="34" charset="0"/>
              </a:defRPr>
            </a:lvl8pPr>
            <a:lvl9pPr marL="2914650" indent="-171450" eaLnBrk="0" fontAlgn="base" hangingPunct="0">
              <a:spcBef>
                <a:spcPct val="0"/>
              </a:spcBef>
              <a:spcAft>
                <a:spcPct val="0"/>
              </a:spcAft>
              <a:defRPr sz="3000">
                <a:solidFill>
                  <a:schemeClr val="tx2"/>
                </a:solidFill>
                <a:latin typeface="Verdana" pitchFamily="34" charset="0"/>
              </a:defRPr>
            </a:lvl9pPr>
          </a:lstStyle>
          <a:p>
            <a:pPr eaLnBrk="1" hangingPunct="1">
              <a:defRPr/>
            </a:pPr>
            <a:fld id="{BEAE95EF-B8E7-475E-A1F1-81E6359EAEA9}" type="slidenum">
              <a:rPr lang="en-US" sz="1050">
                <a:solidFill>
                  <a:schemeClr val="tx1"/>
                </a:solidFill>
                <a:latin typeface="Arial" pitchFamily="34" charset="0"/>
              </a:rPr>
              <a:pPr eaLnBrk="1" hangingPunct="1">
                <a:defRPr/>
              </a:pPr>
              <a:t>25</a:t>
            </a:fld>
            <a:endParaRPr lang="en-US" sz="1050">
              <a:solidFill>
                <a:schemeClr val="tx1"/>
              </a:solidFill>
              <a:latin typeface="Arial" pitchFamily="34" charset="0"/>
            </a:endParaRPr>
          </a:p>
        </p:txBody>
      </p:sp>
      <p:sp>
        <p:nvSpPr>
          <p:cNvPr id="90114" name="Rectangle 2"/>
          <p:cNvSpPr>
            <a:spLocks noGrp="1" noChangeArrowheads="1"/>
          </p:cNvSpPr>
          <p:nvPr>
            <p:ph type="title"/>
          </p:nvPr>
        </p:nvSpPr>
        <p:spPr>
          <a:xfrm>
            <a:off x="1981200" y="6351"/>
            <a:ext cx="8229600" cy="1143000"/>
          </a:xfrm>
        </p:spPr>
        <p:txBody>
          <a:bodyPr/>
          <a:lstStyle/>
          <a:p>
            <a:r>
              <a:rPr lang="en-US" sz="3200" b="1" dirty="0">
                <a:solidFill>
                  <a:schemeClr val="tx1"/>
                </a:solidFill>
                <a:effectLst>
                  <a:outerShdw blurRad="38100" dist="38100" dir="2700000" algn="tl">
                    <a:srgbClr val="000000"/>
                  </a:outerShdw>
                </a:effectLst>
                <a:ea typeface="ＭＳ Ｐゴシック" charset="0"/>
                <a:cs typeface="Arial" charset="0"/>
              </a:rPr>
              <a:t>Cannabinoid receptors in our brains? Why? </a:t>
            </a:r>
            <a:endParaRPr lang="en-US" sz="3000" dirty="0">
              <a:solidFill>
                <a:schemeClr val="tx1"/>
              </a:solidFill>
              <a:ea typeface="ＭＳ Ｐゴシック"/>
              <a:cs typeface="Arial" charset="0"/>
            </a:endParaRPr>
          </a:p>
        </p:txBody>
      </p:sp>
      <p:sp>
        <p:nvSpPr>
          <p:cNvPr id="90115" name="Rectangle 3"/>
          <p:cNvSpPr>
            <a:spLocks noGrp="1" noChangeArrowheads="1"/>
          </p:cNvSpPr>
          <p:nvPr>
            <p:ph sz="half" idx="1"/>
          </p:nvPr>
        </p:nvSpPr>
        <p:spPr>
          <a:xfrm>
            <a:off x="1820334" y="1761066"/>
            <a:ext cx="4197086" cy="4287308"/>
          </a:xfrm>
        </p:spPr>
        <p:txBody>
          <a:bodyPr/>
          <a:lstStyle/>
          <a:p>
            <a:pPr indent="0">
              <a:buNone/>
            </a:pPr>
            <a:r>
              <a:rPr lang="en-US" sz="2250" dirty="0">
                <a:ea typeface="ＭＳ Ｐゴシック"/>
                <a:cs typeface="Arial" charset="0"/>
              </a:rPr>
              <a:t>Animal studies show that without Anandamide…</a:t>
            </a:r>
          </a:p>
          <a:p>
            <a:pPr lvl="1" eaLnBrk="1" hangingPunct="1"/>
            <a:r>
              <a:rPr lang="en-US" sz="2250" dirty="0">
                <a:ea typeface="ＭＳ Ｐゴシック"/>
                <a:cs typeface="Arial" charset="0"/>
              </a:rPr>
              <a:t>Experience more pain</a:t>
            </a:r>
          </a:p>
          <a:p>
            <a:pPr lvl="1" eaLnBrk="1" hangingPunct="1"/>
            <a:r>
              <a:rPr lang="en-US" sz="2250" dirty="0">
                <a:ea typeface="ＭＳ Ｐゴシック"/>
                <a:cs typeface="Arial" charset="0"/>
              </a:rPr>
              <a:t>Can’t control appetite</a:t>
            </a:r>
          </a:p>
          <a:p>
            <a:pPr lvl="1" eaLnBrk="1" hangingPunct="1"/>
            <a:r>
              <a:rPr lang="en-US" sz="2250" dirty="0">
                <a:ea typeface="ＭＳ Ｐゴシック"/>
                <a:cs typeface="Arial" charset="0"/>
              </a:rPr>
              <a:t>More anxious</a:t>
            </a:r>
          </a:p>
          <a:p>
            <a:pPr lvl="1" eaLnBrk="1" hangingPunct="1"/>
            <a:r>
              <a:rPr lang="en-US" sz="2250" dirty="0">
                <a:ea typeface="ＭＳ Ｐゴシック"/>
                <a:cs typeface="Arial" charset="0"/>
              </a:rPr>
              <a:t>Less able to cope with stress</a:t>
            </a:r>
          </a:p>
        </p:txBody>
      </p:sp>
      <p:pic>
        <p:nvPicPr>
          <p:cNvPr id="90116" name="Picture 14" descr="MCAN00595_0000[1]"/>
          <p:cNvPicPr>
            <a:picLocks noChangeAspect="1" noChangeArrowheads="1"/>
          </p:cNvPicPr>
          <p:nvPr/>
        </p:nvPicPr>
        <p:blipFill>
          <a:blip r:embed="rId3"/>
          <a:srcRect/>
          <a:stretch>
            <a:fillRect/>
          </a:stretch>
        </p:blipFill>
        <p:spPr bwMode="auto">
          <a:xfrm>
            <a:off x="6248403" y="1871664"/>
            <a:ext cx="1735931" cy="2151063"/>
          </a:xfrm>
          <a:prstGeom prst="rect">
            <a:avLst/>
          </a:prstGeom>
          <a:noFill/>
          <a:ln w="9525">
            <a:noFill/>
            <a:miter lim="800000"/>
            <a:headEnd/>
            <a:tailEnd/>
          </a:ln>
        </p:spPr>
      </p:pic>
      <p:pic>
        <p:nvPicPr>
          <p:cNvPr id="90117" name="Picture 16" descr="MCj01395710000[1]"/>
          <p:cNvPicPr>
            <a:picLocks noChangeAspect="1" noChangeArrowheads="1"/>
          </p:cNvPicPr>
          <p:nvPr/>
        </p:nvPicPr>
        <p:blipFill>
          <a:blip r:embed="rId4"/>
          <a:srcRect/>
          <a:stretch>
            <a:fillRect/>
          </a:stretch>
        </p:blipFill>
        <p:spPr bwMode="auto">
          <a:xfrm>
            <a:off x="7753352" y="3657600"/>
            <a:ext cx="1476375" cy="2362200"/>
          </a:xfrm>
          <a:prstGeom prst="rect">
            <a:avLst/>
          </a:prstGeom>
          <a:noFill/>
          <a:ln w="9525">
            <a:noFill/>
            <a:miter lim="800000"/>
            <a:headEnd/>
            <a:tailEnd/>
          </a:ln>
        </p:spPr>
      </p:pic>
      <p:pic>
        <p:nvPicPr>
          <p:cNvPr id="90118" name="Picture 17" descr="MCj01395830000[1]"/>
          <p:cNvPicPr>
            <a:picLocks noChangeAspect="1" noChangeArrowheads="1"/>
          </p:cNvPicPr>
          <p:nvPr/>
        </p:nvPicPr>
        <p:blipFill>
          <a:blip r:embed="rId5"/>
          <a:srcRect/>
          <a:stretch>
            <a:fillRect/>
          </a:stretch>
        </p:blipFill>
        <p:spPr bwMode="auto">
          <a:xfrm>
            <a:off x="8120065" y="914402"/>
            <a:ext cx="1735931" cy="2638425"/>
          </a:xfrm>
          <a:prstGeom prst="rect">
            <a:avLst/>
          </a:prstGeom>
          <a:noFill/>
          <a:ln w="9525">
            <a:noFill/>
            <a:miter lim="800000"/>
            <a:headEnd/>
            <a:tailEnd/>
          </a:ln>
        </p:spPr>
      </p:pic>
    </p:spTree>
    <p:extLst>
      <p:ext uri="{BB962C8B-B14F-4D97-AF65-F5344CB8AC3E}">
        <p14:creationId xmlns:p14="http://schemas.microsoft.com/office/powerpoint/2010/main" val="836673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1981200" y="304800"/>
            <a:ext cx="8229600" cy="1143000"/>
          </a:xfrm>
        </p:spPr>
        <p:txBody>
          <a:bodyPr>
            <a:normAutofit/>
          </a:bodyPr>
          <a:lstStyle/>
          <a:p>
            <a:pPr algn="ctr"/>
            <a:r>
              <a:rPr lang="en-US" b="1" dirty="0">
                <a:solidFill>
                  <a:schemeClr val="tx1"/>
                </a:solidFill>
                <a:effectLst>
                  <a:outerShdw blurRad="38100" dist="38100" dir="2700000" algn="tl">
                    <a:srgbClr val="000000"/>
                  </a:outerShdw>
                </a:effectLst>
                <a:latin typeface="Arial Narrow" pitchFamily="34" charset="0"/>
                <a:ea typeface="ＭＳ Ｐゴシック" charset="0"/>
              </a:rPr>
              <a:t>THC vs. </a:t>
            </a:r>
            <a:r>
              <a:rPr lang="en-US" b="1" dirty="0" err="1">
                <a:solidFill>
                  <a:schemeClr val="tx1"/>
                </a:solidFill>
                <a:effectLst>
                  <a:outerShdw blurRad="38100" dist="38100" dir="2700000" algn="tl">
                    <a:srgbClr val="000000"/>
                  </a:outerShdw>
                </a:effectLst>
                <a:latin typeface="Arial Narrow" pitchFamily="34" charset="0"/>
                <a:ea typeface="ＭＳ Ｐゴシック" charset="0"/>
              </a:rPr>
              <a:t>Anandamide</a:t>
            </a:r>
            <a:endParaRPr lang="en-US" dirty="0">
              <a:solidFill>
                <a:schemeClr val="tx1"/>
              </a:solidFill>
              <a:ea typeface="ＭＳ Ｐゴシック"/>
              <a:cs typeface="Arial" charset="0"/>
            </a:endParaRPr>
          </a:p>
        </p:txBody>
      </p:sp>
      <p:sp>
        <p:nvSpPr>
          <p:cNvPr id="95234" name="Content Placeholder 2"/>
          <p:cNvSpPr>
            <a:spLocks noGrp="1"/>
          </p:cNvSpPr>
          <p:nvPr>
            <p:ph idx="1"/>
          </p:nvPr>
        </p:nvSpPr>
        <p:spPr>
          <a:xfrm>
            <a:off x="1981202" y="1905000"/>
            <a:ext cx="8229599" cy="4676421"/>
          </a:xfrm>
        </p:spPr>
        <p:txBody>
          <a:bodyPr/>
          <a:lstStyle/>
          <a:p>
            <a:r>
              <a:rPr lang="en-US" dirty="0">
                <a:ea typeface="ＭＳ Ｐゴシック"/>
                <a:cs typeface="Arial" charset="0"/>
              </a:rPr>
              <a:t>Both </a:t>
            </a:r>
            <a:r>
              <a:rPr lang="en-US" u="sng" dirty="0">
                <a:ea typeface="ＭＳ Ｐゴシック"/>
                <a:cs typeface="Arial" charset="0"/>
              </a:rPr>
              <a:t>dial down</a:t>
            </a:r>
            <a:r>
              <a:rPr lang="en-US" dirty="0">
                <a:ea typeface="ＭＳ Ｐゴシック"/>
                <a:cs typeface="Arial" charset="0"/>
              </a:rPr>
              <a:t> neuron activity to change neurotransmitter release</a:t>
            </a:r>
          </a:p>
          <a:p>
            <a:pPr>
              <a:spcBef>
                <a:spcPts val="1200"/>
              </a:spcBef>
            </a:pPr>
            <a:r>
              <a:rPr lang="en-US" dirty="0">
                <a:ea typeface="ＭＳ Ｐゴシック"/>
                <a:cs typeface="Arial" charset="0"/>
              </a:rPr>
              <a:t>THC has a </a:t>
            </a:r>
            <a:r>
              <a:rPr lang="en-US" b="1" dirty="0">
                <a:solidFill>
                  <a:schemeClr val="tx1"/>
                </a:solidFill>
                <a:effectLst>
                  <a:outerShdw blurRad="38100" dist="38100" dir="2700000" algn="tl">
                    <a:srgbClr val="000000"/>
                  </a:outerShdw>
                </a:effectLst>
                <a:ea typeface="ＭＳ Ｐゴシック" charset="0"/>
              </a:rPr>
              <a:t>MUCH STRONGER, LONGER</a:t>
            </a:r>
            <a:r>
              <a:rPr lang="en-US" b="1" dirty="0">
                <a:solidFill>
                  <a:schemeClr val="tx1"/>
                </a:solidFill>
                <a:ea typeface="ＭＳ Ｐゴシック"/>
                <a:cs typeface="Arial" charset="0"/>
              </a:rPr>
              <a:t> </a:t>
            </a:r>
            <a:r>
              <a:rPr lang="en-US" dirty="0">
                <a:ea typeface="ＭＳ Ｐゴシック"/>
                <a:cs typeface="Arial" charset="0"/>
              </a:rPr>
              <a:t>effect than anandamide  on brain cells</a:t>
            </a:r>
          </a:p>
          <a:p>
            <a:pPr>
              <a:spcBef>
                <a:spcPts val="1200"/>
              </a:spcBef>
            </a:pPr>
            <a:r>
              <a:rPr lang="en-US" dirty="0">
                <a:ea typeface="ＭＳ Ｐゴシック"/>
                <a:cs typeface="Arial" charset="0"/>
              </a:rPr>
              <a:t>THC</a:t>
            </a:r>
            <a:r>
              <a:rPr lang="en-US" b="1" dirty="0">
                <a:solidFill>
                  <a:schemeClr val="tx1"/>
                </a:solidFill>
                <a:ea typeface="ＭＳ Ｐゴシック"/>
                <a:cs typeface="Arial" charset="0"/>
              </a:rPr>
              <a:t> </a:t>
            </a:r>
            <a:r>
              <a:rPr lang="en-US" b="1" dirty="0">
                <a:solidFill>
                  <a:schemeClr val="tx1"/>
                </a:solidFill>
                <a:effectLst>
                  <a:outerShdw blurRad="38100" dist="38100" dir="2700000" algn="tl">
                    <a:srgbClr val="000000"/>
                  </a:outerShdw>
                </a:effectLst>
                <a:ea typeface="ＭＳ Ｐゴシック" charset="0"/>
              </a:rPr>
              <a:t>interferes</a:t>
            </a:r>
            <a:r>
              <a:rPr lang="en-US" b="1" dirty="0">
                <a:solidFill>
                  <a:schemeClr val="tx1"/>
                </a:solidFill>
                <a:ea typeface="ＭＳ Ｐゴシック"/>
                <a:cs typeface="Arial" charset="0"/>
              </a:rPr>
              <a:t> </a:t>
            </a:r>
            <a:r>
              <a:rPr lang="en-US" dirty="0">
                <a:ea typeface="ＭＳ Ｐゴシック"/>
                <a:cs typeface="Arial" charset="0"/>
              </a:rPr>
              <a:t>with anandamide function, so it can’t do its job to protect and balance cell activity</a:t>
            </a:r>
          </a:p>
        </p:txBody>
      </p:sp>
    </p:spTree>
    <p:extLst>
      <p:ext uri="{BB962C8B-B14F-4D97-AF65-F5344CB8AC3E}">
        <p14:creationId xmlns:p14="http://schemas.microsoft.com/office/powerpoint/2010/main" val="3158395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title"/>
          </p:nvPr>
        </p:nvSpPr>
        <p:spPr/>
        <p:txBody>
          <a:bodyPr>
            <a:normAutofit/>
          </a:bodyPr>
          <a:lstStyle/>
          <a:p>
            <a:pPr algn="ctr"/>
            <a:r>
              <a:rPr lang="en-US" b="1" dirty="0">
                <a:solidFill>
                  <a:schemeClr val="tx1"/>
                </a:solidFill>
                <a:effectLst>
                  <a:outerShdw blurRad="38100" dist="38100" dir="2700000" algn="tl">
                    <a:srgbClr val="000000"/>
                  </a:outerShdw>
                </a:effectLst>
                <a:latin typeface="Arial Narrow" pitchFamily="34" charset="0"/>
                <a:ea typeface="ＭＳ Ｐゴシック" charset="0"/>
              </a:rPr>
              <a:t>What’s affected by </a:t>
            </a:r>
            <a:r>
              <a:rPr lang="en-US" b="1" dirty="0" smtClean="0">
                <a:solidFill>
                  <a:schemeClr val="tx1"/>
                </a:solidFill>
                <a:effectLst>
                  <a:outerShdw blurRad="38100" dist="38100" dir="2700000" algn="tl">
                    <a:srgbClr val="000000"/>
                  </a:outerShdw>
                </a:effectLst>
                <a:latin typeface="Arial Narrow" pitchFamily="34" charset="0"/>
                <a:ea typeface="ＭＳ Ｐゴシック" charset="0"/>
              </a:rPr>
              <a:t>cannabis?</a:t>
            </a:r>
            <a:endParaRPr lang="en-US" dirty="0">
              <a:solidFill>
                <a:schemeClr val="tx1"/>
              </a:solidFill>
              <a:ea typeface="ＭＳ Ｐゴシック"/>
              <a:cs typeface="ＭＳ Ｐゴシック"/>
            </a:endParaRPr>
          </a:p>
        </p:txBody>
      </p:sp>
      <p:pic>
        <p:nvPicPr>
          <p:cNvPr id="99331" name="Picture 4" descr="brain regions by function"/>
          <p:cNvPicPr>
            <a:picLocks noGrp="1" noChangeAspect="1" noChangeArrowheads="1"/>
          </p:cNvPicPr>
          <p:nvPr>
            <p:ph idx="1"/>
          </p:nvPr>
        </p:nvPicPr>
        <p:blipFill>
          <a:blip r:embed="rId3"/>
          <a:srcRect/>
          <a:stretch>
            <a:fillRect/>
          </a:stretch>
        </p:blipFill>
        <p:spPr>
          <a:xfrm>
            <a:off x="3267075" y="1476471"/>
            <a:ext cx="5657850" cy="4525963"/>
          </a:xfrm>
        </p:spPr>
      </p:pic>
    </p:spTree>
    <p:extLst>
      <p:ext uri="{BB962C8B-B14F-4D97-AF65-F5344CB8AC3E}">
        <p14:creationId xmlns:p14="http://schemas.microsoft.com/office/powerpoint/2010/main" val="1251328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33600" y="762002"/>
            <a:ext cx="3898108" cy="5364163"/>
          </a:xfrm>
        </p:spPr>
        <p:txBody>
          <a:bodyPr/>
          <a:lstStyle/>
          <a:p>
            <a:pPr marL="0" indent="0" algn="ctr">
              <a:buNone/>
              <a:defRPr/>
            </a:pPr>
            <a:r>
              <a:rPr lang="en-US" sz="3600" b="1" dirty="0">
                <a:solidFill>
                  <a:schemeClr val="tx1"/>
                </a:solidFill>
                <a:effectLst>
                  <a:outerShdw blurRad="38100" dist="38100" dir="2700000" algn="tl">
                    <a:srgbClr val="000000"/>
                  </a:outerShdw>
                </a:effectLst>
                <a:latin typeface="Arial Narrow" pitchFamily="34" charset="0"/>
                <a:ea typeface="ＭＳ Ｐゴシック" charset="0"/>
              </a:rPr>
              <a:t>Pleasurable Affects</a:t>
            </a:r>
            <a:endParaRPr lang="en-US" sz="3600" b="1" dirty="0">
              <a:solidFill>
                <a:schemeClr val="tx1"/>
              </a:solidFill>
            </a:endParaRPr>
          </a:p>
          <a:p>
            <a:pPr marL="0" indent="0" algn="ctr">
              <a:buNone/>
              <a:defRPr/>
            </a:pPr>
            <a:endParaRPr lang="en-US" b="1" dirty="0">
              <a:solidFill>
                <a:srgbClr val="C00000"/>
              </a:solidFill>
            </a:endParaRPr>
          </a:p>
          <a:p>
            <a:pPr>
              <a:defRPr/>
            </a:pPr>
            <a:r>
              <a:rPr lang="en-US" dirty="0"/>
              <a:t>Mild Euphoria</a:t>
            </a:r>
          </a:p>
          <a:p>
            <a:pPr>
              <a:defRPr/>
            </a:pPr>
            <a:r>
              <a:rPr lang="en-US" dirty="0"/>
              <a:t>Visual and Auditory Enhancements</a:t>
            </a:r>
          </a:p>
          <a:p>
            <a:pPr>
              <a:defRPr/>
            </a:pPr>
            <a:r>
              <a:rPr lang="en-US" dirty="0"/>
              <a:t>Increased Talking</a:t>
            </a:r>
          </a:p>
        </p:txBody>
      </p:sp>
      <p:sp>
        <p:nvSpPr>
          <p:cNvPr id="4" name="Content Placeholder 3"/>
          <p:cNvSpPr>
            <a:spLocks noGrp="1"/>
          </p:cNvSpPr>
          <p:nvPr>
            <p:ph sz="half" idx="2"/>
          </p:nvPr>
        </p:nvSpPr>
        <p:spPr>
          <a:xfrm>
            <a:off x="6160296" y="762002"/>
            <a:ext cx="4050505" cy="5364163"/>
          </a:xfrm>
        </p:spPr>
        <p:txBody>
          <a:bodyPr/>
          <a:lstStyle/>
          <a:p>
            <a:pPr marL="0" indent="0" algn="ctr">
              <a:buNone/>
              <a:defRPr/>
            </a:pPr>
            <a:r>
              <a:rPr lang="en-US" sz="3600" b="1" dirty="0">
                <a:solidFill>
                  <a:schemeClr val="tx1"/>
                </a:solidFill>
                <a:effectLst>
                  <a:outerShdw blurRad="38100" dist="38100" dir="2700000" algn="tl">
                    <a:srgbClr val="000000"/>
                  </a:outerShdw>
                </a:effectLst>
                <a:latin typeface="Arial Narrow" pitchFamily="34" charset="0"/>
                <a:ea typeface="ＭＳ Ｐゴシック" charset="0"/>
              </a:rPr>
              <a:t>Adverse Affects</a:t>
            </a:r>
            <a:endParaRPr lang="en-US" sz="3600" b="1" dirty="0">
              <a:solidFill>
                <a:schemeClr val="tx1"/>
              </a:solidFill>
            </a:endParaRPr>
          </a:p>
          <a:p>
            <a:pPr marL="0" indent="0" algn="ctr">
              <a:buNone/>
              <a:defRPr/>
            </a:pPr>
            <a:endParaRPr lang="en-US" b="1" dirty="0">
              <a:solidFill>
                <a:srgbClr val="C00000"/>
              </a:solidFill>
            </a:endParaRPr>
          </a:p>
          <a:p>
            <a:pPr>
              <a:defRPr/>
            </a:pPr>
            <a:r>
              <a:rPr lang="en-US" dirty="0"/>
              <a:t>Decreased Coordination and Reaction Time</a:t>
            </a:r>
          </a:p>
          <a:p>
            <a:pPr>
              <a:defRPr/>
            </a:pPr>
            <a:r>
              <a:rPr lang="en-US" dirty="0"/>
              <a:t>Impaired Ability to </a:t>
            </a:r>
            <a:br>
              <a:rPr lang="en-US" dirty="0"/>
            </a:br>
            <a:r>
              <a:rPr lang="en-US" dirty="0"/>
              <a:t>Concentrate</a:t>
            </a:r>
          </a:p>
          <a:p>
            <a:pPr>
              <a:defRPr/>
            </a:pPr>
            <a:r>
              <a:rPr lang="en-US" dirty="0"/>
              <a:t>Impaired Memory and Learning</a:t>
            </a:r>
          </a:p>
          <a:p>
            <a:pPr>
              <a:defRPr/>
            </a:pPr>
            <a:endParaRPr lang="en-US" sz="2700" b="1" dirty="0">
              <a:solidFill>
                <a:srgbClr val="C00000"/>
              </a:solidFill>
            </a:endParaRPr>
          </a:p>
        </p:txBody>
      </p:sp>
    </p:spTree>
    <p:extLst>
      <p:ext uri="{BB962C8B-B14F-4D97-AF65-F5344CB8AC3E}">
        <p14:creationId xmlns:p14="http://schemas.microsoft.com/office/powerpoint/2010/main" val="679578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7"/>
          <p:cNvSpPr>
            <a:spLocks noGrp="1"/>
          </p:cNvSpPr>
          <p:nvPr>
            <p:ph type="sldNum" sz="quarter" idx="12"/>
          </p:nvPr>
        </p:nvSpPr>
        <p:spPr>
          <a:extLst/>
        </p:spPr>
        <p:txBody>
          <a:bodyPr/>
          <a:lstStyle>
            <a:lvl1pPr eaLnBrk="0" hangingPunct="0">
              <a:defRPr sz="3000">
                <a:solidFill>
                  <a:schemeClr val="tx2"/>
                </a:solidFill>
                <a:latin typeface="Verdana" pitchFamily="34" charset="0"/>
              </a:defRPr>
            </a:lvl1pPr>
            <a:lvl2pPr marL="557213" indent="-214313" eaLnBrk="0" hangingPunct="0">
              <a:defRPr sz="3000">
                <a:solidFill>
                  <a:schemeClr val="tx2"/>
                </a:solidFill>
                <a:latin typeface="Verdana" pitchFamily="34" charset="0"/>
              </a:defRPr>
            </a:lvl2pPr>
            <a:lvl3pPr marL="857250" indent="-171450" eaLnBrk="0" hangingPunct="0">
              <a:defRPr sz="3000">
                <a:solidFill>
                  <a:schemeClr val="tx2"/>
                </a:solidFill>
                <a:latin typeface="Verdana" pitchFamily="34" charset="0"/>
              </a:defRPr>
            </a:lvl3pPr>
            <a:lvl4pPr marL="1200150" indent="-171450" eaLnBrk="0" hangingPunct="0">
              <a:defRPr sz="3000">
                <a:solidFill>
                  <a:schemeClr val="tx2"/>
                </a:solidFill>
                <a:latin typeface="Verdana" pitchFamily="34" charset="0"/>
              </a:defRPr>
            </a:lvl4pPr>
            <a:lvl5pPr marL="1543050" indent="-171450" eaLnBrk="0" hangingPunct="0">
              <a:defRPr sz="3000">
                <a:solidFill>
                  <a:schemeClr val="tx2"/>
                </a:solidFill>
                <a:latin typeface="Verdana" pitchFamily="34" charset="0"/>
              </a:defRPr>
            </a:lvl5pPr>
            <a:lvl6pPr marL="1885950" indent="-171450" eaLnBrk="0" fontAlgn="base" hangingPunct="0">
              <a:spcBef>
                <a:spcPct val="0"/>
              </a:spcBef>
              <a:spcAft>
                <a:spcPct val="0"/>
              </a:spcAft>
              <a:defRPr sz="3000">
                <a:solidFill>
                  <a:schemeClr val="tx2"/>
                </a:solidFill>
                <a:latin typeface="Verdana" pitchFamily="34" charset="0"/>
              </a:defRPr>
            </a:lvl6pPr>
            <a:lvl7pPr marL="2228850" indent="-171450" eaLnBrk="0" fontAlgn="base" hangingPunct="0">
              <a:spcBef>
                <a:spcPct val="0"/>
              </a:spcBef>
              <a:spcAft>
                <a:spcPct val="0"/>
              </a:spcAft>
              <a:defRPr sz="3000">
                <a:solidFill>
                  <a:schemeClr val="tx2"/>
                </a:solidFill>
                <a:latin typeface="Verdana" pitchFamily="34" charset="0"/>
              </a:defRPr>
            </a:lvl7pPr>
            <a:lvl8pPr marL="2571750" indent="-171450" eaLnBrk="0" fontAlgn="base" hangingPunct="0">
              <a:spcBef>
                <a:spcPct val="0"/>
              </a:spcBef>
              <a:spcAft>
                <a:spcPct val="0"/>
              </a:spcAft>
              <a:defRPr sz="3000">
                <a:solidFill>
                  <a:schemeClr val="tx2"/>
                </a:solidFill>
                <a:latin typeface="Verdana" pitchFamily="34" charset="0"/>
              </a:defRPr>
            </a:lvl8pPr>
            <a:lvl9pPr marL="2914650" indent="-171450" eaLnBrk="0" fontAlgn="base" hangingPunct="0">
              <a:spcBef>
                <a:spcPct val="0"/>
              </a:spcBef>
              <a:spcAft>
                <a:spcPct val="0"/>
              </a:spcAft>
              <a:defRPr sz="3000">
                <a:solidFill>
                  <a:schemeClr val="tx2"/>
                </a:solidFill>
                <a:latin typeface="Verdana" pitchFamily="34" charset="0"/>
              </a:defRPr>
            </a:lvl9pPr>
          </a:lstStyle>
          <a:p>
            <a:pPr eaLnBrk="1" hangingPunct="1">
              <a:defRPr/>
            </a:pPr>
            <a:fld id="{D3A5E544-CA60-4F1F-80CD-3EC55A50E9DB}" type="slidenum">
              <a:rPr lang="en-US" sz="1050">
                <a:solidFill>
                  <a:schemeClr val="tx1"/>
                </a:solidFill>
                <a:latin typeface="Arial" pitchFamily="34" charset="0"/>
              </a:rPr>
              <a:pPr eaLnBrk="1" hangingPunct="1">
                <a:defRPr/>
              </a:pPr>
              <a:t>29</a:t>
            </a:fld>
            <a:endParaRPr lang="en-US" sz="1050">
              <a:solidFill>
                <a:schemeClr val="tx1"/>
              </a:solidFill>
              <a:latin typeface="Arial" pitchFamily="34" charset="0"/>
            </a:endParaRPr>
          </a:p>
        </p:txBody>
      </p:sp>
      <p:sp>
        <p:nvSpPr>
          <p:cNvPr id="109570" name="Rectangle 2"/>
          <p:cNvSpPr>
            <a:spLocks noGrp="1" noChangeArrowheads="1"/>
          </p:cNvSpPr>
          <p:nvPr>
            <p:ph type="title"/>
          </p:nvPr>
        </p:nvSpPr>
        <p:spPr/>
        <p:txBody>
          <a:bodyPr>
            <a:normAutofit/>
          </a:bodyPr>
          <a:lstStyle/>
          <a:p>
            <a:r>
              <a:rPr lang="en-US" b="1" dirty="0">
                <a:solidFill>
                  <a:schemeClr val="tx1"/>
                </a:solidFill>
                <a:effectLst>
                  <a:outerShdw blurRad="38100" dist="38100" dir="2700000" algn="tl">
                    <a:srgbClr val="000000"/>
                  </a:outerShdw>
                </a:effectLst>
                <a:latin typeface="Arial Narrow" pitchFamily="34" charset="0"/>
                <a:ea typeface="ＭＳ Ｐゴシック" charset="0"/>
              </a:rPr>
              <a:t>Overuse/Toxicity</a:t>
            </a:r>
            <a:endParaRPr lang="en-US" dirty="0">
              <a:solidFill>
                <a:schemeClr val="tx1"/>
              </a:solidFill>
              <a:ea typeface="ＭＳ Ｐゴシック"/>
              <a:cs typeface="Arial" charset="0"/>
            </a:endParaRPr>
          </a:p>
        </p:txBody>
      </p:sp>
      <p:sp>
        <p:nvSpPr>
          <p:cNvPr id="109571" name="Rectangle 3"/>
          <p:cNvSpPr>
            <a:spLocks noGrp="1" noChangeArrowheads="1"/>
          </p:cNvSpPr>
          <p:nvPr>
            <p:ph type="body" sz="half" idx="1"/>
          </p:nvPr>
        </p:nvSpPr>
        <p:spPr>
          <a:xfrm>
            <a:off x="2286001" y="1981200"/>
            <a:ext cx="3754173" cy="3657600"/>
          </a:xfrm>
        </p:spPr>
        <p:txBody>
          <a:bodyPr/>
          <a:lstStyle/>
          <a:p>
            <a:pPr eaLnBrk="1" hangingPunct="1">
              <a:lnSpc>
                <a:spcPct val="80000"/>
              </a:lnSpc>
            </a:pPr>
            <a:r>
              <a:rPr lang="en-US" dirty="0">
                <a:ea typeface="ＭＳ Ｐゴシック"/>
                <a:cs typeface="Arial" charset="0"/>
              </a:rPr>
              <a:t>Mood fluctuations</a:t>
            </a:r>
          </a:p>
          <a:p>
            <a:pPr eaLnBrk="1" hangingPunct="1"/>
            <a:r>
              <a:rPr lang="en-US" dirty="0">
                <a:ea typeface="ＭＳ Ｐゴシック"/>
                <a:cs typeface="Arial" charset="0"/>
              </a:rPr>
              <a:t>Hallucinations </a:t>
            </a:r>
          </a:p>
          <a:p>
            <a:pPr eaLnBrk="1" hangingPunct="1"/>
            <a:r>
              <a:rPr lang="en-US" dirty="0">
                <a:ea typeface="ＭＳ Ｐゴシック"/>
                <a:cs typeface="Arial" charset="0"/>
              </a:rPr>
              <a:t>Depersonalization</a:t>
            </a:r>
          </a:p>
          <a:p>
            <a:pPr eaLnBrk="1" hangingPunct="1"/>
            <a:r>
              <a:rPr lang="en-US" dirty="0">
                <a:ea typeface="ＭＳ Ｐゴシック"/>
                <a:cs typeface="Arial" charset="0"/>
              </a:rPr>
              <a:t>Anxiety and panic</a:t>
            </a:r>
          </a:p>
          <a:p>
            <a:pPr eaLnBrk="1" hangingPunct="1"/>
            <a:r>
              <a:rPr lang="en-US" dirty="0">
                <a:ea typeface="ＭＳ Ｐゴシック"/>
                <a:cs typeface="Arial" charset="0"/>
              </a:rPr>
              <a:t>Paranoia </a:t>
            </a:r>
          </a:p>
          <a:p>
            <a:pPr eaLnBrk="1" hangingPunct="1"/>
            <a:r>
              <a:rPr lang="en-US" dirty="0">
                <a:ea typeface="ＭＳ Ｐゴシック"/>
                <a:cs typeface="Arial" charset="0"/>
              </a:rPr>
              <a:t>Vomiting</a:t>
            </a:r>
          </a:p>
        </p:txBody>
      </p:sp>
      <p:pic>
        <p:nvPicPr>
          <p:cNvPr id="109572" name="Picture 4" descr="paranoia-anim"/>
          <p:cNvPicPr>
            <a:picLocks noGrp="1" noChangeAspect="1" noChangeArrowheads="1" noCrop="1"/>
          </p:cNvPicPr>
          <p:nvPr>
            <p:ph sz="quarter" idx="2"/>
          </p:nvPr>
        </p:nvPicPr>
        <p:blipFill>
          <a:blip r:embed="rId3"/>
          <a:srcRect/>
          <a:stretch>
            <a:fillRect/>
          </a:stretch>
        </p:blipFill>
        <p:spPr>
          <a:xfrm>
            <a:off x="6368656" y="1851027"/>
            <a:ext cx="3199209" cy="3787775"/>
          </a:xfrm>
        </p:spPr>
      </p:pic>
      <p:graphicFrame>
        <p:nvGraphicFramePr>
          <p:cNvPr id="309253" name="Group 5"/>
          <p:cNvGraphicFramePr>
            <a:graphicFrameLocks noGrp="1"/>
          </p:cNvGraphicFramePr>
          <p:nvPr>
            <p:extLst/>
          </p:nvPr>
        </p:nvGraphicFramePr>
        <p:xfrm>
          <a:off x="6546058" y="2057400"/>
          <a:ext cx="2828925" cy="3429000"/>
        </p:xfrm>
        <a:graphic>
          <a:graphicData uri="http://schemas.openxmlformats.org/drawingml/2006/table">
            <a:tbl>
              <a:tblPr/>
              <a:tblGrid>
                <a:gridCol w="2828925">
                  <a:extLst>
                    <a:ext uri="{9D8B030D-6E8A-4147-A177-3AD203B41FA5}">
                      <a16:colId xmlns:a16="http://schemas.microsoft.com/office/drawing/2014/main" val="20000"/>
                    </a:ext>
                  </a:extLst>
                </a:gridCol>
              </a:tblGrid>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77153" marR="77153"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743500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5A2064ED-F610-C3A9-4280-2674F546C74E}"/>
              </a:ext>
            </a:extLst>
          </p:cNvPr>
          <p:cNvGraphicFramePr>
            <a:graphicFrameLocks noGrp="1"/>
          </p:cNvGraphicFramePr>
          <p:nvPr>
            <p:extLst>
              <p:ext uri="{D42A27DB-BD31-4B8C-83A1-F6EECF244321}">
                <p14:modId xmlns:p14="http://schemas.microsoft.com/office/powerpoint/2010/main" val="767537601"/>
              </p:ext>
            </p:extLst>
          </p:nvPr>
        </p:nvGraphicFramePr>
        <p:xfrm>
          <a:off x="1524000" y="1674056"/>
          <a:ext cx="9144000" cy="4496253"/>
        </p:xfrm>
        <a:graphic>
          <a:graphicData uri="http://schemas.openxmlformats.org/drawingml/2006/table">
            <a:tbl>
              <a:tblPr firstRow="1" bandRow="1">
                <a:tableStyleId>{00A15C55-8517-42AA-B614-E9B94910E393}</a:tableStyleId>
              </a:tblPr>
              <a:tblGrid>
                <a:gridCol w="3370361">
                  <a:extLst>
                    <a:ext uri="{9D8B030D-6E8A-4147-A177-3AD203B41FA5}">
                      <a16:colId xmlns:a16="http://schemas.microsoft.com/office/drawing/2014/main" val="1607460564"/>
                    </a:ext>
                  </a:extLst>
                </a:gridCol>
                <a:gridCol w="5773639">
                  <a:extLst>
                    <a:ext uri="{9D8B030D-6E8A-4147-A177-3AD203B41FA5}">
                      <a16:colId xmlns:a16="http://schemas.microsoft.com/office/drawing/2014/main" val="1354620652"/>
                    </a:ext>
                  </a:extLst>
                </a:gridCol>
              </a:tblGrid>
              <a:tr h="571183">
                <a:tc>
                  <a:txBody>
                    <a:bodyPr/>
                    <a:lstStyle/>
                    <a:p>
                      <a:pPr algn="l"/>
                      <a:r>
                        <a:rPr lang="en-US" sz="2400" dirty="0">
                          <a:solidFill>
                            <a:schemeClr val="bg1"/>
                          </a:solidFill>
                          <a:latin typeface="Sans source pro"/>
                        </a:rPr>
                        <a:t>INSTEAD OF…</a:t>
                      </a:r>
                    </a:p>
                  </a:txBody>
                  <a:tcPr marL="71198" marR="71198" marT="35599" marB="35599" anchor="ctr">
                    <a:solidFill>
                      <a:schemeClr val="accent1"/>
                    </a:solidFill>
                  </a:tcPr>
                </a:tc>
                <a:tc>
                  <a:txBody>
                    <a:bodyPr/>
                    <a:lstStyle/>
                    <a:p>
                      <a:pPr algn="l"/>
                      <a:r>
                        <a:rPr lang="en-US" sz="2400" dirty="0">
                          <a:solidFill>
                            <a:schemeClr val="bg1"/>
                          </a:solidFill>
                          <a:latin typeface="Sans source pro"/>
                        </a:rPr>
                        <a:t>TRY PERSON-FIRST LANGUAGE</a:t>
                      </a:r>
                    </a:p>
                  </a:txBody>
                  <a:tcPr marL="71198" marR="71198" marT="35599" marB="35599" anchor="ctr">
                    <a:solidFill>
                      <a:schemeClr val="accent1"/>
                    </a:solidFill>
                  </a:tcPr>
                </a:tc>
                <a:extLst>
                  <a:ext uri="{0D108BD9-81ED-4DB2-BD59-A6C34878D82A}">
                    <a16:rowId xmlns:a16="http://schemas.microsoft.com/office/drawing/2014/main" val="3355575122"/>
                  </a:ext>
                </a:extLst>
              </a:tr>
              <a:tr h="645913">
                <a:tc>
                  <a:txBody>
                    <a:bodyPr/>
                    <a:lstStyle/>
                    <a:p>
                      <a:r>
                        <a:rPr lang="en-US" sz="1800" dirty="0">
                          <a:latin typeface="Sans source pro"/>
                        </a:rPr>
                        <a:t>Drug Abuse</a:t>
                      </a:r>
                    </a:p>
                  </a:txBody>
                  <a:tcPr marL="71198" marR="71198" marT="35599" marB="35599" anchor="ctr">
                    <a:solidFill>
                      <a:schemeClr val="tx2"/>
                    </a:solidFill>
                  </a:tcPr>
                </a:tc>
                <a:tc>
                  <a:txBody>
                    <a:bodyPr/>
                    <a:lstStyle/>
                    <a:p>
                      <a:r>
                        <a:rPr lang="en-US" sz="1800" dirty="0">
                          <a:latin typeface="Sans source pro"/>
                        </a:rPr>
                        <a:t>Substance use disorder, addiction</a:t>
                      </a:r>
                    </a:p>
                  </a:txBody>
                  <a:tcPr marL="71198" marR="71198" marT="35599" marB="35599" anchor="ctr">
                    <a:solidFill>
                      <a:schemeClr val="tx2"/>
                    </a:solidFill>
                  </a:tcPr>
                </a:tc>
                <a:extLst>
                  <a:ext uri="{0D108BD9-81ED-4DB2-BD59-A6C34878D82A}">
                    <a16:rowId xmlns:a16="http://schemas.microsoft.com/office/drawing/2014/main" val="1283149782"/>
                  </a:ext>
                </a:extLst>
              </a:tr>
              <a:tr h="645913">
                <a:tc>
                  <a:txBody>
                    <a:bodyPr/>
                    <a:lstStyle/>
                    <a:p>
                      <a:r>
                        <a:rPr lang="en-US" sz="1800" dirty="0">
                          <a:latin typeface="Sans source pro"/>
                        </a:rPr>
                        <a:t>Abuser, addict, junkie, alcoholic</a:t>
                      </a:r>
                    </a:p>
                  </a:txBody>
                  <a:tcPr marL="71198" marR="71198" marT="35599" marB="35599" anchor="ctr">
                    <a:solidFill>
                      <a:schemeClr val="tx2"/>
                    </a:solidFill>
                  </a:tcPr>
                </a:tc>
                <a:tc>
                  <a:txBody>
                    <a:bodyPr/>
                    <a:lstStyle/>
                    <a:p>
                      <a:r>
                        <a:rPr lang="en-US" sz="1800" dirty="0">
                          <a:latin typeface="Sans source pro"/>
                        </a:rPr>
                        <a:t>Person with a substance use disorder</a:t>
                      </a:r>
                    </a:p>
                  </a:txBody>
                  <a:tcPr marL="71198" marR="71198" marT="35599" marB="35599" anchor="ctr">
                    <a:solidFill>
                      <a:schemeClr val="tx2"/>
                    </a:solidFill>
                  </a:tcPr>
                </a:tc>
                <a:extLst>
                  <a:ext uri="{0D108BD9-81ED-4DB2-BD59-A6C34878D82A}">
                    <a16:rowId xmlns:a16="http://schemas.microsoft.com/office/drawing/2014/main" val="2598135565"/>
                  </a:ext>
                </a:extLst>
              </a:tr>
              <a:tr h="658311">
                <a:tc>
                  <a:txBody>
                    <a:bodyPr/>
                    <a:lstStyle/>
                    <a:p>
                      <a:r>
                        <a:rPr lang="en-US" sz="1800" dirty="0">
                          <a:latin typeface="Sans source pro"/>
                        </a:rPr>
                        <a:t>Clean</a:t>
                      </a:r>
                    </a:p>
                  </a:txBody>
                  <a:tcPr marL="71198" marR="71198" marT="35599" marB="35599" anchor="ctr">
                    <a:solidFill>
                      <a:schemeClr val="tx2"/>
                    </a:solidFill>
                  </a:tcPr>
                </a:tc>
                <a:tc>
                  <a:txBody>
                    <a:bodyPr/>
                    <a:lstStyle/>
                    <a:p>
                      <a:r>
                        <a:rPr lang="en-US" sz="1800" dirty="0">
                          <a:latin typeface="Sans source pro"/>
                        </a:rPr>
                        <a:t>Abstinent, not using</a:t>
                      </a:r>
                    </a:p>
                    <a:p>
                      <a:r>
                        <a:rPr lang="en-US" sz="1800" dirty="0">
                          <a:latin typeface="Sans source pro"/>
                        </a:rPr>
                        <a:t>Negative test</a:t>
                      </a:r>
                    </a:p>
                  </a:txBody>
                  <a:tcPr marL="71198" marR="71198" marT="35599" marB="35599" anchor="ctr">
                    <a:solidFill>
                      <a:schemeClr val="tx2"/>
                    </a:solidFill>
                  </a:tcPr>
                </a:tc>
                <a:extLst>
                  <a:ext uri="{0D108BD9-81ED-4DB2-BD59-A6C34878D82A}">
                    <a16:rowId xmlns:a16="http://schemas.microsoft.com/office/drawing/2014/main" val="3775729290"/>
                  </a:ext>
                </a:extLst>
              </a:tr>
              <a:tr h="658311">
                <a:tc>
                  <a:txBody>
                    <a:bodyPr/>
                    <a:lstStyle/>
                    <a:p>
                      <a:r>
                        <a:rPr lang="en-US" sz="1800" dirty="0">
                          <a:latin typeface="Sans source pro"/>
                        </a:rPr>
                        <a:t>Dirty</a:t>
                      </a:r>
                    </a:p>
                  </a:txBody>
                  <a:tcPr marL="71198" marR="71198" marT="35599" marB="35599" anchor="ctr">
                    <a:solidFill>
                      <a:schemeClr val="tx2"/>
                    </a:solidFill>
                  </a:tcPr>
                </a:tc>
                <a:tc>
                  <a:txBody>
                    <a:bodyPr/>
                    <a:lstStyle/>
                    <a:p>
                      <a:r>
                        <a:rPr lang="en-US" sz="1800" dirty="0">
                          <a:latin typeface="Sans source pro"/>
                        </a:rPr>
                        <a:t>Actively using</a:t>
                      </a:r>
                    </a:p>
                    <a:p>
                      <a:r>
                        <a:rPr lang="en-US" sz="1800" dirty="0">
                          <a:latin typeface="Sans source pro"/>
                        </a:rPr>
                        <a:t>Positive test</a:t>
                      </a:r>
                    </a:p>
                  </a:txBody>
                  <a:tcPr marL="71198" marR="71198" marT="35599" marB="35599" anchor="ctr">
                    <a:solidFill>
                      <a:schemeClr val="tx2"/>
                    </a:solidFill>
                  </a:tcPr>
                </a:tc>
                <a:extLst>
                  <a:ext uri="{0D108BD9-81ED-4DB2-BD59-A6C34878D82A}">
                    <a16:rowId xmlns:a16="http://schemas.microsoft.com/office/drawing/2014/main" val="2452448684"/>
                  </a:ext>
                </a:extLst>
              </a:tr>
              <a:tr h="658311">
                <a:tc>
                  <a:txBody>
                    <a:bodyPr/>
                    <a:lstStyle/>
                    <a:p>
                      <a:r>
                        <a:rPr lang="en-US" sz="1800" dirty="0">
                          <a:latin typeface="Sans source pro"/>
                        </a:rPr>
                        <a:t>Addicted baby</a:t>
                      </a:r>
                    </a:p>
                  </a:txBody>
                  <a:tcPr marL="71198" marR="71198" marT="35599" marB="35599" anchor="ctr">
                    <a:solidFill>
                      <a:schemeClr val="tx2"/>
                    </a:solidFill>
                  </a:tcPr>
                </a:tc>
                <a:tc>
                  <a:txBody>
                    <a:bodyPr/>
                    <a:lstStyle/>
                    <a:p>
                      <a:r>
                        <a:rPr lang="en-US" sz="1800" dirty="0">
                          <a:latin typeface="Sans source pro"/>
                        </a:rPr>
                        <a:t>Baby with Neonatal Abstinence (or Opioid Withdrawal) Syndrome</a:t>
                      </a:r>
                    </a:p>
                  </a:txBody>
                  <a:tcPr marL="71198" marR="71198" marT="35599" marB="35599" anchor="ctr">
                    <a:solidFill>
                      <a:schemeClr val="tx2"/>
                    </a:solidFill>
                  </a:tcPr>
                </a:tc>
                <a:extLst>
                  <a:ext uri="{0D108BD9-81ED-4DB2-BD59-A6C34878D82A}">
                    <a16:rowId xmlns:a16="http://schemas.microsoft.com/office/drawing/2014/main" val="1682825356"/>
                  </a:ext>
                </a:extLst>
              </a:tr>
              <a:tr h="658311">
                <a:tc>
                  <a:txBody>
                    <a:bodyPr/>
                    <a:lstStyle/>
                    <a:p>
                      <a:r>
                        <a:rPr lang="en-US" sz="1800" dirty="0">
                          <a:latin typeface="Sans source pro"/>
                        </a:rPr>
                        <a:t>Medication-Assisted Treatment</a:t>
                      </a:r>
                    </a:p>
                  </a:txBody>
                  <a:tcPr marL="71198" marR="71198" marT="35599" marB="35599" anchor="ctr">
                    <a:solidFill>
                      <a:schemeClr val="tx2"/>
                    </a:solidFill>
                  </a:tcPr>
                </a:tc>
                <a:tc>
                  <a:txBody>
                    <a:bodyPr/>
                    <a:lstStyle/>
                    <a:p>
                      <a:r>
                        <a:rPr lang="en-US" sz="1800" dirty="0">
                          <a:latin typeface="Sans source pro"/>
                        </a:rPr>
                        <a:t>Medication or treatment for (substance) use disorder</a:t>
                      </a:r>
                    </a:p>
                  </a:txBody>
                  <a:tcPr marL="71198" marR="71198" marT="35599" marB="35599" anchor="ctr">
                    <a:solidFill>
                      <a:schemeClr val="tx2"/>
                    </a:solidFill>
                  </a:tcPr>
                </a:tc>
                <a:extLst>
                  <a:ext uri="{0D108BD9-81ED-4DB2-BD59-A6C34878D82A}">
                    <a16:rowId xmlns:a16="http://schemas.microsoft.com/office/drawing/2014/main" val="650512146"/>
                  </a:ext>
                </a:extLst>
              </a:tr>
            </a:tbl>
          </a:graphicData>
        </a:graphic>
      </p:graphicFrame>
      <p:sp>
        <p:nvSpPr>
          <p:cNvPr id="8" name="Google Shape;82;p4">
            <a:extLst>
              <a:ext uri="{FF2B5EF4-FFF2-40B4-BE49-F238E27FC236}">
                <a16:creationId xmlns:a16="http://schemas.microsoft.com/office/drawing/2014/main" id="{D55F4B37-9F0F-4CD3-08E9-7A4FAE508BBB}"/>
              </a:ext>
            </a:extLst>
          </p:cNvPr>
          <p:cNvSpPr txBox="1">
            <a:spLocks noGrp="1"/>
          </p:cNvSpPr>
          <p:nvPr>
            <p:ph type="title"/>
          </p:nvPr>
        </p:nvSpPr>
        <p:spPr>
          <a:xfrm>
            <a:off x="0" y="1"/>
            <a:ext cx="12192000" cy="1303019"/>
          </a:xfrm>
          <a:prstGeom prst="rect">
            <a:avLst/>
          </a:prstGeom>
          <a:solidFill>
            <a:schemeClr val="tx2">
              <a:lumMod val="75000"/>
            </a:schemeClr>
          </a:solidFill>
          <a:ln>
            <a:noFill/>
          </a:ln>
        </p:spPr>
        <p:txBody>
          <a:bodyPr spcFirstLastPara="1" vert="horz" wrap="square" lIns="91425" tIns="45700" rIns="91425" bIns="45700" numCol="1" anchor="ctr" anchorCtr="0" compatLnSpc="1">
            <a:prstTxWarp prst="textNoShape">
              <a:avLst/>
            </a:prstTxWarp>
            <a:noAutofit/>
          </a:bodyPr>
          <a:lstStyle/>
          <a:p>
            <a:pPr algn="ctr">
              <a:spcBef>
                <a:spcPts val="0"/>
              </a:spcBef>
              <a:spcAft>
                <a:spcPts val="0"/>
              </a:spcAft>
              <a:buClr>
                <a:schemeClr val="lt1"/>
              </a:buClr>
              <a:buSzPts val="4100"/>
            </a:pPr>
            <a:r>
              <a:rPr lang="en-US" dirty="0" smtClean="0">
                <a:solidFill>
                  <a:schemeClr val="tx1"/>
                </a:solidFill>
              </a:rPr>
              <a:t>Terminology</a:t>
            </a:r>
            <a:endParaRPr lang="en-US" dirty="0">
              <a:solidFill>
                <a:schemeClr val="tx1"/>
              </a:solidFill>
            </a:endParaRPr>
          </a:p>
        </p:txBody>
      </p:sp>
    </p:spTree>
    <p:extLst>
      <p:ext uri="{BB962C8B-B14F-4D97-AF65-F5344CB8AC3E}">
        <p14:creationId xmlns:p14="http://schemas.microsoft.com/office/powerpoint/2010/main" val="85378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869133" y="274639"/>
            <a:ext cx="9895437" cy="1143000"/>
          </a:xfrm>
        </p:spPr>
        <p:txBody>
          <a:bodyPr>
            <a:normAutofit/>
          </a:bodyPr>
          <a:lstStyle/>
          <a:p>
            <a:pPr algn="ctr"/>
            <a:r>
              <a:rPr lang="en-US" b="1" dirty="0" smtClean="0">
                <a:solidFill>
                  <a:schemeClr val="tx1"/>
                </a:solidFill>
                <a:effectLst>
                  <a:outerShdw blurRad="38100" dist="38100" dir="2700000" algn="tl">
                    <a:srgbClr val="000000"/>
                  </a:outerShdw>
                </a:effectLst>
                <a:latin typeface="Arial Narrow" pitchFamily="34" charset="0"/>
                <a:ea typeface="ＭＳ Ｐゴシック" charset="0"/>
              </a:rPr>
              <a:t>Cannabis </a:t>
            </a:r>
            <a:r>
              <a:rPr lang="en-US" b="1" dirty="0">
                <a:solidFill>
                  <a:schemeClr val="tx1"/>
                </a:solidFill>
                <a:effectLst>
                  <a:outerShdw blurRad="38100" dist="38100" dir="2700000" algn="tl">
                    <a:srgbClr val="000000"/>
                  </a:outerShdw>
                </a:effectLst>
                <a:latin typeface="Arial Narrow" pitchFamily="34" charset="0"/>
                <a:ea typeface="ＭＳ Ｐゴシック" charset="0"/>
              </a:rPr>
              <a:t>Withdrawal Symptoms</a:t>
            </a:r>
            <a:endParaRPr lang="en-US" dirty="0">
              <a:solidFill>
                <a:schemeClr val="tx1"/>
              </a:solidFill>
              <a:ea typeface="ＭＳ Ｐゴシック"/>
              <a:cs typeface="Arial" charset="0"/>
            </a:endParaRPr>
          </a:p>
        </p:txBody>
      </p:sp>
      <p:sp>
        <p:nvSpPr>
          <p:cNvPr id="111618" name="Content Placeholder 2"/>
          <p:cNvSpPr>
            <a:spLocks noGrp="1"/>
          </p:cNvSpPr>
          <p:nvPr>
            <p:ph idx="1"/>
          </p:nvPr>
        </p:nvSpPr>
        <p:spPr>
          <a:xfrm>
            <a:off x="3276600" y="1638303"/>
            <a:ext cx="7103532" cy="4575175"/>
          </a:xfrm>
        </p:spPr>
        <p:txBody>
          <a:bodyPr/>
          <a:lstStyle/>
          <a:p>
            <a:r>
              <a:rPr lang="en-US" dirty="0">
                <a:ea typeface="ＭＳ Ｐゴシック"/>
                <a:cs typeface="Arial" charset="0"/>
              </a:rPr>
              <a:t>Restlessness, anxiety</a:t>
            </a:r>
          </a:p>
          <a:p>
            <a:r>
              <a:rPr lang="en-US" dirty="0">
                <a:ea typeface="ＭＳ Ｐゴシック"/>
                <a:cs typeface="Arial" charset="0"/>
              </a:rPr>
              <a:t>Increased irritability, anger, aggression</a:t>
            </a:r>
          </a:p>
          <a:p>
            <a:r>
              <a:rPr lang="en-US" dirty="0">
                <a:ea typeface="ＭＳ Ｐゴシック"/>
                <a:cs typeface="Arial" charset="0"/>
              </a:rPr>
              <a:t>Difficulty falling and staying asleep, nightmares/strange dreams</a:t>
            </a:r>
          </a:p>
          <a:p>
            <a:r>
              <a:rPr lang="en-US" dirty="0">
                <a:ea typeface="ＭＳ Ｐゴシック"/>
                <a:cs typeface="Arial" charset="0"/>
              </a:rPr>
              <a:t>Decreased appetite</a:t>
            </a:r>
          </a:p>
          <a:p>
            <a:r>
              <a:rPr lang="en-US" dirty="0">
                <a:ea typeface="ＭＳ Ｐゴシック"/>
                <a:cs typeface="Arial" charset="0"/>
              </a:rPr>
              <a:t>Weight loss</a:t>
            </a:r>
          </a:p>
        </p:txBody>
      </p:sp>
      <p:sp>
        <p:nvSpPr>
          <p:cNvPr id="111619" name="TextBox 3"/>
          <p:cNvSpPr txBox="1">
            <a:spLocks noChangeArrowheads="1"/>
          </p:cNvSpPr>
          <p:nvPr/>
        </p:nvSpPr>
        <p:spPr bwMode="auto">
          <a:xfrm>
            <a:off x="2238376" y="5715001"/>
            <a:ext cx="3315331" cy="246221"/>
          </a:xfrm>
          <a:prstGeom prst="rect">
            <a:avLst/>
          </a:prstGeom>
          <a:noFill/>
          <a:ln w="9525">
            <a:noFill/>
            <a:miter lim="800000"/>
            <a:headEnd/>
            <a:tailEnd/>
          </a:ln>
        </p:spPr>
        <p:txBody>
          <a:bodyPr wrap="none">
            <a:spAutoFit/>
          </a:bodyPr>
          <a:lstStyle/>
          <a:p>
            <a:r>
              <a:rPr lang="en-US" sz="1000" b="1" dirty="0"/>
              <a:t>Source: </a:t>
            </a:r>
            <a:r>
              <a:rPr lang="en-US" sz="1000" dirty="0" err="1"/>
              <a:t>Budney</a:t>
            </a:r>
            <a:r>
              <a:rPr lang="en-US" sz="1000" dirty="0"/>
              <a:t> et al. Arch Gen Psych 58(10):917-924, 2001.</a:t>
            </a:r>
          </a:p>
        </p:txBody>
      </p:sp>
    </p:spTree>
    <p:extLst>
      <p:ext uri="{BB962C8B-B14F-4D97-AF65-F5344CB8AC3E}">
        <p14:creationId xmlns:p14="http://schemas.microsoft.com/office/powerpoint/2010/main" val="789368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5473700" y="533401"/>
            <a:ext cx="5181600" cy="4471988"/>
          </a:xfrm>
          <a:prstGeom prst="rect">
            <a:avLst/>
          </a:prstGeom>
          <a:noFill/>
          <a:ln>
            <a:noFill/>
          </a:ln>
        </p:spPr>
        <p:txBody>
          <a:bodyPr vert="horz" lIns="91425" tIns="45700" rIns="91425" bIns="45700" rtlCol="0" anchor="t" anchorCtr="0">
            <a:noAutofit/>
          </a:bodyPr>
          <a:lstStyle/>
          <a:p>
            <a:pPr marL="342900" indent="-342900">
              <a:lnSpc>
                <a:spcPct val="100000"/>
              </a:lnSpc>
              <a:spcBef>
                <a:spcPts val="0"/>
              </a:spcBef>
              <a:buClr>
                <a:schemeClr val="dk1"/>
              </a:buClr>
              <a:buSzPct val="100000"/>
              <a:buFont typeface="Arial"/>
              <a:buChar char="•"/>
            </a:pPr>
            <a:r>
              <a:rPr lang="en" dirty="0">
                <a:solidFill>
                  <a:schemeClr val="tx1"/>
                </a:solidFill>
                <a:latin typeface="Calibri"/>
                <a:ea typeface="Calibri"/>
                <a:cs typeface="Calibri"/>
                <a:sym typeface="Calibri"/>
              </a:rPr>
              <a:t>THC reduces hippocampal neuron activation</a:t>
            </a:r>
          </a:p>
          <a:p>
            <a:pPr>
              <a:buClr>
                <a:schemeClr val="dk1"/>
              </a:buClr>
              <a:buSzPct val="100000"/>
              <a:buFont typeface="Arial"/>
              <a:buChar char="•"/>
            </a:pPr>
            <a:r>
              <a:rPr lang="en" dirty="0">
                <a:solidFill>
                  <a:schemeClr val="tx1"/>
                </a:solidFill>
                <a:latin typeface="Calibri"/>
                <a:ea typeface="Calibri"/>
                <a:cs typeface="Calibri"/>
                <a:sym typeface="Calibri"/>
              </a:rPr>
              <a:t>With chronic THC exposure, neurons </a:t>
            </a:r>
            <a:r>
              <a:rPr lang="en-US" b="1" dirty="0">
                <a:solidFill>
                  <a:schemeClr val="tx1"/>
                </a:solidFill>
                <a:effectLst>
                  <a:outerShdw blurRad="38100" dist="38100" dir="2700000" algn="tl">
                    <a:srgbClr val="000000"/>
                  </a:outerShdw>
                </a:effectLst>
                <a:ea typeface="ＭＳ Ｐゴシック" charset="0"/>
                <a:sym typeface="Calibri"/>
              </a:rPr>
              <a:t>are gradually lost</a:t>
            </a:r>
            <a:r>
              <a:rPr lang="en" dirty="0">
                <a:solidFill>
                  <a:schemeClr val="tx1"/>
                </a:solidFill>
                <a:ea typeface="ＭＳ Ｐゴシック" charset="0"/>
                <a:sym typeface="Calibri"/>
              </a:rPr>
              <a:t> </a:t>
            </a:r>
            <a:r>
              <a:rPr lang="en" dirty="0">
                <a:solidFill>
                  <a:schemeClr val="tx1"/>
                </a:solidFill>
                <a:latin typeface="Calibri"/>
                <a:ea typeface="Calibri"/>
                <a:cs typeface="Calibri"/>
                <a:sym typeface="Calibri"/>
              </a:rPr>
              <a:t>due to continual suppression</a:t>
            </a:r>
          </a:p>
          <a:p>
            <a:pPr marL="342900" lvl="1" indent="-342900">
              <a:lnSpc>
                <a:spcPct val="100000"/>
              </a:lnSpc>
              <a:spcBef>
                <a:spcPts val="2000"/>
              </a:spcBef>
              <a:buClr>
                <a:schemeClr val="dk1"/>
              </a:buClr>
              <a:buSzPct val="100000"/>
              <a:buFont typeface="Arial"/>
              <a:buChar char="•"/>
            </a:pPr>
            <a:r>
              <a:rPr lang="en-US" sz="2800" dirty="0">
                <a:solidFill>
                  <a:schemeClr val="tx1"/>
                </a:solidFill>
                <a:latin typeface="Calibri"/>
                <a:ea typeface="Calibri"/>
                <a:cs typeface="Calibri"/>
                <a:sym typeface="Calibri"/>
              </a:rPr>
              <a:t>T</a:t>
            </a:r>
            <a:r>
              <a:rPr lang="en" sz="2800" dirty="0">
                <a:solidFill>
                  <a:schemeClr val="tx1"/>
                </a:solidFill>
                <a:latin typeface="Calibri"/>
                <a:ea typeface="Calibri"/>
                <a:cs typeface="Calibri"/>
                <a:sym typeface="Calibri"/>
              </a:rPr>
              <a:t>hose that use THC have </a:t>
            </a:r>
            <a:r>
              <a:rPr lang="en" sz="2800" u="sng" dirty="0">
                <a:solidFill>
                  <a:schemeClr val="tx1"/>
                </a:solidFill>
                <a:latin typeface="Calibri"/>
                <a:ea typeface="Calibri"/>
                <a:cs typeface="Calibri"/>
                <a:sym typeface="Calibri"/>
              </a:rPr>
              <a:t>smaller</a:t>
            </a:r>
            <a:r>
              <a:rPr lang="en" sz="2800" dirty="0">
                <a:solidFill>
                  <a:schemeClr val="tx1"/>
                </a:solidFill>
                <a:latin typeface="Calibri"/>
                <a:ea typeface="Calibri"/>
                <a:cs typeface="Calibri"/>
                <a:sym typeface="Calibri"/>
              </a:rPr>
              <a:t> hippocampuses, and poorer memory</a:t>
            </a:r>
          </a:p>
        </p:txBody>
      </p:sp>
      <p:sp>
        <p:nvSpPr>
          <p:cNvPr id="624" name="Shape 624"/>
          <p:cNvSpPr txBox="1"/>
          <p:nvPr/>
        </p:nvSpPr>
        <p:spPr>
          <a:xfrm>
            <a:off x="1524002" y="5638803"/>
            <a:ext cx="8871655" cy="523873"/>
          </a:xfrm>
          <a:prstGeom prst="rect">
            <a:avLst/>
          </a:prstGeom>
          <a:noFill/>
          <a:ln>
            <a:noFill/>
          </a:ln>
        </p:spPr>
        <p:txBody>
          <a:bodyPr lIns="91425" tIns="45700" rIns="91425" bIns="45700" anchor="t" anchorCtr="0">
            <a:noAutofit/>
          </a:bodyPr>
          <a:lstStyle/>
          <a:p>
            <a:pPr>
              <a:buClr>
                <a:schemeClr val="dk1"/>
              </a:buClr>
              <a:buSzPct val="25000"/>
            </a:pPr>
            <a:r>
              <a:rPr lang="en" sz="1000">
                <a:solidFill>
                  <a:schemeClr val="dk1"/>
                </a:solidFill>
                <a:latin typeface="Arial"/>
                <a:ea typeface="Arial"/>
                <a:cs typeface="Arial"/>
                <a:sym typeface="Arial"/>
              </a:rPr>
              <a:t>Source: Iversen L. How cannabis works in the brain. In </a:t>
            </a:r>
            <a:r>
              <a:rPr lang="en" sz="1000" i="1">
                <a:solidFill>
                  <a:schemeClr val="dk1"/>
                </a:solidFill>
                <a:latin typeface="Arial"/>
                <a:ea typeface="Arial"/>
                <a:cs typeface="Arial"/>
                <a:sym typeface="Arial"/>
              </a:rPr>
              <a:t>Marijuana and Madness</a:t>
            </a:r>
            <a:r>
              <a:rPr lang="en" sz="1000">
                <a:solidFill>
                  <a:schemeClr val="dk1"/>
                </a:solidFill>
                <a:latin typeface="Arial"/>
                <a:ea typeface="Arial"/>
                <a:cs typeface="Arial"/>
                <a:sym typeface="Arial"/>
              </a:rPr>
              <a:t>. Ed. Castle &amp; Murray, 2004. Oxford University Press. </a:t>
            </a:r>
          </a:p>
        </p:txBody>
      </p:sp>
      <p:pic>
        <p:nvPicPr>
          <p:cNvPr id="625" name="Shape 625"/>
          <p:cNvPicPr preferRelativeResize="0"/>
          <p:nvPr/>
        </p:nvPicPr>
        <p:blipFill rotWithShape="1">
          <a:blip r:embed="rId3">
            <a:alphaModFix/>
          </a:blip>
          <a:srcRect/>
          <a:stretch/>
        </p:blipFill>
        <p:spPr>
          <a:xfrm>
            <a:off x="2244438" y="1109134"/>
            <a:ext cx="2571749" cy="3395204"/>
          </a:xfrm>
          <a:prstGeom prst="rect">
            <a:avLst/>
          </a:prstGeom>
          <a:noFill/>
          <a:ln>
            <a:noFill/>
          </a:ln>
        </p:spPr>
      </p:pic>
    </p:spTree>
    <p:extLst>
      <p:ext uri="{BB962C8B-B14F-4D97-AF65-F5344CB8AC3E}">
        <p14:creationId xmlns:p14="http://schemas.microsoft.com/office/powerpoint/2010/main" val="476584218"/>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1" y="531939"/>
            <a:ext cx="7694613" cy="884111"/>
          </a:xfrm>
        </p:spPr>
        <p:txBody>
          <a:bodyPr>
            <a:noAutofit/>
          </a:bodyPr>
          <a:lstStyle/>
          <a:p>
            <a:pPr algn="l"/>
            <a:r>
              <a:rPr lang="en-US" dirty="0">
                <a:solidFill>
                  <a:schemeClr val="tx1"/>
                </a:solidFill>
              </a:rPr>
              <a:t>Forms of Butane Hash Oil</a:t>
            </a:r>
          </a:p>
        </p:txBody>
      </p:sp>
      <p:pic>
        <p:nvPicPr>
          <p:cNvPr id="6" name="Picture 2" descr="http://www.stonerdays.com/wp-content/uploads/2013/11/dabs-wax-sexy-stoner-stonerdays-1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472" y="2903596"/>
            <a:ext cx="1927473" cy="171331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250" y="4036923"/>
            <a:ext cx="1814616" cy="1415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74462" y="2511180"/>
            <a:ext cx="1316579" cy="415498"/>
          </a:xfrm>
          <a:prstGeom prst="rect">
            <a:avLst/>
          </a:prstGeom>
          <a:noFill/>
        </p:spPr>
        <p:txBody>
          <a:bodyPr wrap="none" rtlCol="0">
            <a:spAutoFit/>
          </a:bodyPr>
          <a:lstStyle/>
          <a:p>
            <a:r>
              <a:rPr lang="en-US" sz="2100" b="1" dirty="0">
                <a:effectLst>
                  <a:outerShdw blurRad="38100" dist="38100" dir="2700000" algn="tl">
                    <a:srgbClr val="000000">
                      <a:alpha val="43137"/>
                    </a:srgbClr>
                  </a:outerShdw>
                </a:effectLst>
              </a:rPr>
              <a:t>“Shatter”</a:t>
            </a:r>
          </a:p>
        </p:txBody>
      </p:sp>
      <p:sp>
        <p:nvSpPr>
          <p:cNvPr id="4" name="TextBox 3"/>
          <p:cNvSpPr txBox="1"/>
          <p:nvPr/>
        </p:nvSpPr>
        <p:spPr>
          <a:xfrm>
            <a:off x="6361907" y="2853134"/>
            <a:ext cx="1424108" cy="415498"/>
          </a:xfrm>
          <a:prstGeom prst="rect">
            <a:avLst/>
          </a:prstGeom>
          <a:noFill/>
        </p:spPr>
        <p:txBody>
          <a:bodyPr wrap="square" rtlCol="0">
            <a:spAutoFit/>
          </a:bodyPr>
          <a:lstStyle/>
          <a:p>
            <a:r>
              <a:rPr lang="en-US" sz="2100" b="1" dirty="0">
                <a:effectLst>
                  <a:outerShdw blurRad="38100" dist="38100" dir="2700000" algn="tl">
                    <a:srgbClr val="000000">
                      <a:alpha val="43137"/>
                    </a:srgbClr>
                  </a:outerShdw>
                </a:effectLst>
              </a:rPr>
              <a:t>“Dabs”</a:t>
            </a:r>
          </a:p>
        </p:txBody>
      </p:sp>
      <p:sp>
        <p:nvSpPr>
          <p:cNvPr id="5" name="TextBox 4"/>
          <p:cNvSpPr txBox="1"/>
          <p:nvPr/>
        </p:nvSpPr>
        <p:spPr>
          <a:xfrm>
            <a:off x="8229598" y="5094096"/>
            <a:ext cx="1249060" cy="415498"/>
          </a:xfrm>
          <a:prstGeom prst="rect">
            <a:avLst/>
          </a:prstGeom>
          <a:noFill/>
        </p:spPr>
        <p:txBody>
          <a:bodyPr wrap="none" rtlCol="0">
            <a:spAutoFit/>
          </a:bodyPr>
          <a:lstStyle/>
          <a:p>
            <a:r>
              <a:rPr lang="en-US" sz="2100" b="1" dirty="0">
                <a:effectLst>
                  <a:outerShdw blurRad="38100" dist="38100" dir="2700000" algn="tl">
                    <a:srgbClr val="000000">
                      <a:alpha val="43137"/>
                    </a:srgbClr>
                  </a:outerShdw>
                </a:effectLst>
              </a:rPr>
              <a:t>“Vaping”</a:t>
            </a:r>
            <a:endParaRPr lang="en-US" sz="1500" b="1" dirty="0">
              <a:effectLst>
                <a:outerShdw blurRad="38100" dist="38100" dir="2700000" algn="tl">
                  <a:srgbClr val="000000">
                    <a:alpha val="43137"/>
                  </a:srgbClr>
                </a:outerShdw>
              </a:effectLst>
            </a:endParaRPr>
          </a:p>
        </p:txBody>
      </p:sp>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981" y="2565688"/>
            <a:ext cx="1354049" cy="159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5945" y="4163370"/>
            <a:ext cx="1429743" cy="127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657322" y="3562478"/>
            <a:ext cx="1560547" cy="415498"/>
          </a:xfrm>
          <a:prstGeom prst="rect">
            <a:avLst/>
          </a:prstGeom>
          <a:noFill/>
        </p:spPr>
        <p:txBody>
          <a:bodyPr wrap="square" rtlCol="0">
            <a:spAutoFit/>
          </a:bodyPr>
          <a:lstStyle/>
          <a:p>
            <a:pPr algn="r"/>
            <a:r>
              <a:rPr lang="en-US" sz="2100" b="1" dirty="0">
                <a:effectLst>
                  <a:outerShdw blurRad="38100" dist="38100" dir="2700000" algn="tl">
                    <a:srgbClr val="000000">
                      <a:alpha val="43137"/>
                    </a:srgbClr>
                  </a:outerShdw>
                </a:effectLst>
              </a:rPr>
              <a:t>“</a:t>
            </a:r>
            <a:r>
              <a:rPr lang="en-US" sz="2100" b="1" dirty="0" err="1">
                <a:effectLst>
                  <a:outerShdw blurRad="38100" dist="38100" dir="2700000" algn="tl">
                    <a:srgbClr val="000000">
                      <a:alpha val="43137"/>
                    </a:srgbClr>
                  </a:outerShdw>
                </a:effectLst>
              </a:rPr>
              <a:t>Budder</a:t>
            </a:r>
            <a:r>
              <a:rPr lang="en-US" sz="2100" b="1" dirty="0">
                <a:effectLst>
                  <a:outerShdw blurRad="38100" dist="38100" dir="2700000" algn="tl">
                    <a:srgbClr val="000000">
                      <a:alpha val="43137"/>
                    </a:srgbClr>
                  </a:outerShdw>
                </a:effectLst>
              </a:rPr>
              <a:t>”</a:t>
            </a:r>
          </a:p>
        </p:txBody>
      </p:sp>
      <p:sp>
        <p:nvSpPr>
          <p:cNvPr id="13" name="TextBox 12"/>
          <p:cNvSpPr txBox="1"/>
          <p:nvPr/>
        </p:nvSpPr>
        <p:spPr>
          <a:xfrm>
            <a:off x="3160806" y="5094248"/>
            <a:ext cx="1673516" cy="415498"/>
          </a:xfrm>
          <a:prstGeom prst="rect">
            <a:avLst/>
          </a:prstGeom>
          <a:noFill/>
        </p:spPr>
        <p:txBody>
          <a:bodyPr wrap="square" rtlCol="0">
            <a:spAutoFit/>
          </a:bodyPr>
          <a:lstStyle/>
          <a:p>
            <a:r>
              <a:rPr lang="en-US" sz="2100" b="1" dirty="0">
                <a:effectLst>
                  <a:outerShdw blurRad="38100" dist="38100" dir="2700000" algn="tl">
                    <a:srgbClr val="000000">
                      <a:alpha val="43137"/>
                    </a:srgbClr>
                  </a:outerShdw>
                </a:effectLst>
              </a:rPr>
              <a:t>“Earwax”</a:t>
            </a:r>
          </a:p>
        </p:txBody>
      </p:sp>
      <p:pic>
        <p:nvPicPr>
          <p:cNvPr id="4096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9601" y="2704997"/>
            <a:ext cx="1629007" cy="144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bwMode="auto">
          <a:xfrm>
            <a:off x="3016781" y="1306300"/>
            <a:ext cx="6841827" cy="53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8" tIns="34280" rIns="68558" bIns="3428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59" algn="ctr" rtl="0" fontAlgn="base">
              <a:spcBef>
                <a:spcPct val="0"/>
              </a:spcBef>
              <a:spcAft>
                <a:spcPct val="0"/>
              </a:spcAft>
              <a:defRPr sz="4400">
                <a:solidFill>
                  <a:schemeClr val="tx1"/>
                </a:solidFill>
                <a:latin typeface="Calibri" pitchFamily="34" charset="0"/>
              </a:defRPr>
            </a:lvl6pPr>
            <a:lvl7pPr marL="914118" algn="ctr" rtl="0" fontAlgn="base">
              <a:spcBef>
                <a:spcPct val="0"/>
              </a:spcBef>
              <a:spcAft>
                <a:spcPct val="0"/>
              </a:spcAft>
              <a:defRPr sz="4400">
                <a:solidFill>
                  <a:schemeClr val="tx1"/>
                </a:solidFill>
                <a:latin typeface="Calibri" pitchFamily="34" charset="0"/>
              </a:defRPr>
            </a:lvl7pPr>
            <a:lvl8pPr marL="1371180" algn="ctr" rtl="0" fontAlgn="base">
              <a:spcBef>
                <a:spcPct val="0"/>
              </a:spcBef>
              <a:spcAft>
                <a:spcPct val="0"/>
              </a:spcAft>
              <a:defRPr sz="4400">
                <a:solidFill>
                  <a:schemeClr val="tx1"/>
                </a:solidFill>
                <a:latin typeface="Calibri" pitchFamily="34" charset="0"/>
              </a:defRPr>
            </a:lvl8pPr>
            <a:lvl9pPr marL="1828239" algn="ctr" rtl="0" fontAlgn="base">
              <a:spcBef>
                <a:spcPct val="0"/>
              </a:spcBef>
              <a:spcAft>
                <a:spcPct val="0"/>
              </a:spcAft>
              <a:defRPr sz="4400">
                <a:solidFill>
                  <a:schemeClr val="tx1"/>
                </a:solidFill>
                <a:latin typeface="Calibri" pitchFamily="34" charset="0"/>
              </a:defRPr>
            </a:lvl9pPr>
          </a:lstStyle>
          <a:p>
            <a:pPr algn="r"/>
            <a:r>
              <a:rPr lang="en-US" sz="3600" dirty="0"/>
              <a:t>Contain up to </a:t>
            </a:r>
            <a:r>
              <a:rPr lang="en-US" sz="4000" b="1" dirty="0">
                <a:solidFill>
                  <a:srgbClr val="C00000"/>
                </a:solidFill>
                <a:effectLst>
                  <a:outerShdw blurRad="38100" dist="38100" dir="2700000" algn="tl">
                    <a:srgbClr val="000000">
                      <a:alpha val="43137"/>
                    </a:srgbClr>
                  </a:outerShdw>
                </a:effectLst>
              </a:rPr>
              <a:t>90% </a:t>
            </a:r>
            <a:r>
              <a:rPr lang="en-US" sz="3600" dirty="0"/>
              <a:t>THC!</a:t>
            </a:r>
          </a:p>
        </p:txBody>
      </p:sp>
      <p:sp>
        <p:nvSpPr>
          <p:cNvPr id="15" name="Rectangle 14">
            <a:extLst>
              <a:ext uri="{FF2B5EF4-FFF2-40B4-BE49-F238E27FC236}">
                <a16:creationId xmlns:a16="http://schemas.microsoft.com/office/drawing/2014/main" id="{0C7FE0F3-41DE-4C52-A59D-83965D9EA0E9}"/>
              </a:ext>
            </a:extLst>
          </p:cNvPr>
          <p:cNvSpPr/>
          <p:nvPr/>
        </p:nvSpPr>
        <p:spPr>
          <a:xfrm>
            <a:off x="5034280" y="6455230"/>
            <a:ext cx="5633721" cy="276999"/>
          </a:xfrm>
          <a:prstGeom prst="rect">
            <a:avLst/>
          </a:prstGeom>
        </p:spPr>
        <p:txBody>
          <a:bodyPr wrap="square">
            <a:spAutoFit/>
          </a:bodyPr>
          <a:lstStyle/>
          <a:p>
            <a:pPr algn="r"/>
            <a:r>
              <a:rPr lang="en-US" sz="1200" dirty="0">
                <a:solidFill>
                  <a:srgbClr val="1F497D"/>
                </a:solidFill>
                <a:latin typeface="Calibri" panose="020F0502020204030204" pitchFamily="34" charset="0"/>
              </a:rPr>
              <a:t>© Boston Children’s Hospital, 2020. All Rights Reserved.</a:t>
            </a:r>
            <a:endParaRPr lang="en-US" sz="1200" dirty="0"/>
          </a:p>
        </p:txBody>
      </p:sp>
    </p:spTree>
    <p:extLst>
      <p:ext uri="{BB962C8B-B14F-4D97-AF65-F5344CB8AC3E}">
        <p14:creationId xmlns:p14="http://schemas.microsoft.com/office/powerpoint/2010/main" val="171667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a:xfrm>
            <a:off x="3409951" y="2628900"/>
            <a:ext cx="5372100" cy="857250"/>
          </a:xfrm>
        </p:spPr>
        <p:txBody>
          <a:bodyPr/>
          <a:lstStyle/>
          <a:p>
            <a:pPr eaLnBrk="1" hangingPunct="1"/>
            <a:r>
              <a:rPr lang="en-US" sz="4050" dirty="0">
                <a:solidFill>
                  <a:srgbClr val="CE1C27"/>
                </a:solidFill>
                <a:ea typeface="ＭＳ Ｐゴシック"/>
                <a:cs typeface="ＭＳ Ｐゴシック"/>
              </a:rPr>
              <a:t>Thank You</a:t>
            </a:r>
          </a:p>
        </p:txBody>
      </p:sp>
      <p:pic>
        <p:nvPicPr>
          <p:cNvPr id="28674" name="Picture 2" descr="http://www.teen-safe.org/sites/default/files/imagecache/science_image/520-sci-4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388" y="921722"/>
            <a:ext cx="9142612" cy="49456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48601" y="5975036"/>
            <a:ext cx="2600325" cy="769441"/>
          </a:xfrm>
          <a:prstGeom prst="rect">
            <a:avLst/>
          </a:prstGeom>
          <a:noFill/>
        </p:spPr>
        <p:txBody>
          <a:bodyPr wrap="square" rtlCol="0">
            <a:spAutoFit/>
          </a:bodyPr>
          <a:lstStyle/>
          <a:p>
            <a:r>
              <a:rPr lang="en-US" sz="1100" dirty="0">
                <a:latin typeface="Calibri" panose="020F0502020204030204" pitchFamily="34" charset="0"/>
              </a:rPr>
              <a:t>Taken from </a:t>
            </a:r>
            <a:r>
              <a:rPr lang="en-US" sz="1100" dirty="0">
                <a:latin typeface="Calibri" panose="020F0502020204030204" pitchFamily="34" charset="0"/>
                <a:hlinkClick r:id="rId4">
                  <a:extLst>
                    <a:ext uri="{A12FA001-AC4F-418D-AE19-62706E023703}">
                      <ahyp:hlinkClr xmlns:ahyp="http://schemas.microsoft.com/office/drawing/2018/hyperlinkcolor" xmlns="" val="tx"/>
                    </a:ext>
                  </a:extLst>
                </a:hlinkClick>
              </a:rPr>
              <a:t>www.teen-safe.org</a:t>
            </a:r>
            <a:r>
              <a:rPr lang="en-US" sz="1100" dirty="0">
                <a:latin typeface="Calibri" panose="020F0502020204030204" pitchFamily="34" charset="0"/>
              </a:rPr>
              <a:t> – with express permission from Dr. John Knight, Center for Adolescent Research </a:t>
            </a:r>
            <a:r>
              <a:rPr lang="en-US" sz="1100" dirty="0" err="1">
                <a:latin typeface="Calibri" panose="020F0502020204030204" pitchFamily="34" charset="0"/>
              </a:rPr>
              <a:t>CeASAR</a:t>
            </a:r>
            <a:r>
              <a:rPr lang="en-US" sz="1100" dirty="0">
                <a:latin typeface="Calibri" panose="020F0502020204030204" pitchFamily="34" charset="0"/>
              </a:rPr>
              <a:t> – Boston Children’s Hospital</a:t>
            </a:r>
          </a:p>
        </p:txBody>
      </p:sp>
      <p:sp>
        <p:nvSpPr>
          <p:cNvPr id="5" name="Rectangle 4">
            <a:extLst>
              <a:ext uri="{FF2B5EF4-FFF2-40B4-BE49-F238E27FC236}">
                <a16:creationId xmlns:a16="http://schemas.microsoft.com/office/drawing/2014/main" id="{F380E6EB-BF08-4107-B3D7-CE529DC998E5}"/>
              </a:ext>
            </a:extLst>
          </p:cNvPr>
          <p:cNvSpPr/>
          <p:nvPr/>
        </p:nvSpPr>
        <p:spPr>
          <a:xfrm>
            <a:off x="2438401" y="6172201"/>
            <a:ext cx="8229600" cy="276999"/>
          </a:xfrm>
          <a:prstGeom prst="rect">
            <a:avLst/>
          </a:prstGeom>
        </p:spPr>
        <p:txBody>
          <a:bodyPr wrap="square">
            <a:spAutoFit/>
          </a:bodyPr>
          <a:lstStyle/>
          <a:p>
            <a:r>
              <a:rPr lang="en-US" sz="1200" dirty="0">
                <a:solidFill>
                  <a:srgbClr val="1F497D"/>
                </a:solidFill>
                <a:latin typeface="Calibri" panose="020F0502020204030204" pitchFamily="34" charset="0"/>
              </a:rPr>
              <a:t>© Boston Children’s Hospital, 2020. All Rights Reserved.</a:t>
            </a:r>
            <a:endParaRPr lang="en-US" sz="1200" dirty="0"/>
          </a:p>
        </p:txBody>
      </p:sp>
    </p:spTree>
    <p:extLst>
      <p:ext uri="{BB962C8B-B14F-4D97-AF65-F5344CB8AC3E}">
        <p14:creationId xmlns:p14="http://schemas.microsoft.com/office/powerpoint/2010/main" val="1265807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11AC-F8F7-32CD-8FF2-DC958206B6C2}"/>
              </a:ext>
            </a:extLst>
          </p:cNvPr>
          <p:cNvPicPr>
            <a:picLocks noChangeAspect="1"/>
          </p:cNvPicPr>
          <p:nvPr/>
        </p:nvPicPr>
        <p:blipFill>
          <a:blip r:embed="rId2"/>
          <a:stretch>
            <a:fillRect/>
          </a:stretch>
        </p:blipFill>
        <p:spPr>
          <a:xfrm>
            <a:off x="1396314" y="667265"/>
            <a:ext cx="9354064" cy="5511113"/>
          </a:xfrm>
          <a:prstGeom prst="rect">
            <a:avLst/>
          </a:prstGeom>
        </p:spPr>
      </p:pic>
    </p:spTree>
    <p:extLst>
      <p:ext uri="{BB962C8B-B14F-4D97-AF65-F5344CB8AC3E}">
        <p14:creationId xmlns:p14="http://schemas.microsoft.com/office/powerpoint/2010/main" val="1535920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b="1" dirty="0">
                <a:solidFill>
                  <a:schemeClr val="tx1"/>
                </a:solidFill>
              </a:rPr>
              <a:t>Long-term effects associated with cannabis use in adolescence</a:t>
            </a:r>
          </a:p>
        </p:txBody>
      </p:sp>
      <p:graphicFrame>
        <p:nvGraphicFramePr>
          <p:cNvPr id="4" name="Table 3"/>
          <p:cNvGraphicFramePr>
            <a:graphicFrameLocks noGrp="1"/>
          </p:cNvGraphicFramePr>
          <p:nvPr>
            <p:extLst>
              <p:ext uri="{D42A27DB-BD31-4B8C-83A1-F6EECF244321}">
                <p14:modId xmlns:p14="http://schemas.microsoft.com/office/powerpoint/2010/main" val="838555957"/>
              </p:ext>
            </p:extLst>
          </p:nvPr>
        </p:nvGraphicFramePr>
        <p:xfrm>
          <a:off x="2514600" y="1676400"/>
          <a:ext cx="7010400" cy="3581400"/>
        </p:xfrm>
        <a:graphic>
          <a:graphicData uri="http://schemas.openxmlformats.org/drawingml/2006/table">
            <a:tbl>
              <a:tblPr bandRow="1">
                <a:tableStyleId>{BDBED569-4797-4DF1-A0F4-6AAB3CD982D8}</a:tableStyleId>
              </a:tblPr>
              <a:tblGrid>
                <a:gridCol w="7010400">
                  <a:extLst>
                    <a:ext uri="{9D8B030D-6E8A-4147-A177-3AD203B41FA5}">
                      <a16:colId xmlns:a16="http://schemas.microsoft.com/office/drawing/2014/main" val="20000"/>
                    </a:ext>
                  </a:extLst>
                </a:gridCol>
              </a:tblGrid>
              <a:tr h="596900">
                <a:tc>
                  <a:txBody>
                    <a:bodyPr/>
                    <a:lstStyle/>
                    <a:p>
                      <a:pPr algn="l"/>
                      <a:r>
                        <a:rPr lang="en-US" sz="2400" dirty="0" smtClean="0"/>
                        <a:t>Psychosis</a:t>
                      </a:r>
                      <a:r>
                        <a:rPr lang="en-US" sz="1800" baseline="30000" dirty="0" smtClean="0"/>
                        <a:t>1</a:t>
                      </a:r>
                      <a:endParaRPr lang="en-US" sz="2400" b="0" baseline="30000" dirty="0"/>
                    </a:p>
                  </a:txBody>
                  <a:tcPr anchor="ctr">
                    <a:solidFill>
                      <a:schemeClr val="tx2"/>
                    </a:solidFill>
                  </a:tcPr>
                </a:tc>
                <a:extLst>
                  <a:ext uri="{0D108BD9-81ED-4DB2-BD59-A6C34878D82A}">
                    <a16:rowId xmlns:a16="http://schemas.microsoft.com/office/drawing/2014/main" val="10000"/>
                  </a:ext>
                </a:extLst>
              </a:tr>
              <a:tr h="596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Depression</a:t>
                      </a:r>
                      <a:r>
                        <a:rPr lang="en-US" sz="1800" baseline="30000" dirty="0" smtClean="0"/>
                        <a:t>2,3,4</a:t>
                      </a:r>
                      <a:endParaRPr lang="en-US" sz="2400" b="0" baseline="30000" dirty="0" smtClean="0"/>
                    </a:p>
                  </a:txBody>
                  <a:tcPr anchor="ctr">
                    <a:solidFill>
                      <a:schemeClr val="tx2"/>
                    </a:solidFill>
                  </a:tcPr>
                </a:tc>
                <a:extLst>
                  <a:ext uri="{0D108BD9-81ED-4DB2-BD59-A6C34878D82A}">
                    <a16:rowId xmlns:a16="http://schemas.microsoft.com/office/drawing/2014/main" val="10001"/>
                  </a:ext>
                </a:extLst>
              </a:tr>
              <a:tr h="596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Anxiety</a:t>
                      </a:r>
                      <a:r>
                        <a:rPr lang="en-US" sz="1800" baseline="30000" dirty="0" smtClean="0"/>
                        <a:t>4</a:t>
                      </a:r>
                      <a:endParaRPr lang="en-US" sz="2400" b="0" baseline="30000" dirty="0" smtClean="0"/>
                    </a:p>
                  </a:txBody>
                  <a:tcPr anchor="ctr">
                    <a:solidFill>
                      <a:schemeClr val="tx2"/>
                    </a:solidFill>
                  </a:tcPr>
                </a:tc>
                <a:extLst>
                  <a:ext uri="{0D108BD9-81ED-4DB2-BD59-A6C34878D82A}">
                    <a16:rowId xmlns:a16="http://schemas.microsoft.com/office/drawing/2014/main" val="10002"/>
                  </a:ext>
                </a:extLst>
              </a:tr>
              <a:tr h="596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Diminished life satisfaction and achievement</a:t>
                      </a:r>
                      <a:r>
                        <a:rPr lang="en-US" sz="1800" baseline="30000" dirty="0" smtClean="0"/>
                        <a:t>5,6,7</a:t>
                      </a:r>
                      <a:endParaRPr lang="en-US" sz="2400" b="0" baseline="30000" dirty="0" smtClean="0"/>
                    </a:p>
                  </a:txBody>
                  <a:tcPr anchor="ctr">
                    <a:solidFill>
                      <a:schemeClr val="tx2"/>
                    </a:solidFill>
                  </a:tcPr>
                </a:tc>
                <a:extLst>
                  <a:ext uri="{0D108BD9-81ED-4DB2-BD59-A6C34878D82A}">
                    <a16:rowId xmlns:a16="http://schemas.microsoft.com/office/drawing/2014/main" val="10003"/>
                  </a:ext>
                </a:extLst>
              </a:tr>
              <a:tr h="596900">
                <a:tc>
                  <a:txBody>
                    <a:bodyPr/>
                    <a:lstStyle/>
                    <a:p>
                      <a:pPr algn="l"/>
                      <a:r>
                        <a:rPr lang="en-US" sz="2400" dirty="0" smtClean="0"/>
                        <a:t>Cognitive decline</a:t>
                      </a:r>
                      <a:r>
                        <a:rPr lang="en-US" sz="1800" baseline="30000" dirty="0" smtClean="0"/>
                        <a:t>8,9</a:t>
                      </a:r>
                      <a:endParaRPr lang="en-US" sz="2400" b="0" baseline="30000" dirty="0"/>
                    </a:p>
                  </a:txBody>
                  <a:tcPr anchor="ctr">
                    <a:solidFill>
                      <a:schemeClr val="tx2"/>
                    </a:solidFill>
                  </a:tcPr>
                </a:tc>
                <a:extLst>
                  <a:ext uri="{0D108BD9-81ED-4DB2-BD59-A6C34878D82A}">
                    <a16:rowId xmlns:a16="http://schemas.microsoft.com/office/drawing/2014/main" val="10004"/>
                  </a:ext>
                </a:extLst>
              </a:tr>
              <a:tr h="596900">
                <a:tc>
                  <a:txBody>
                    <a:bodyPr/>
                    <a:lstStyle/>
                    <a:p>
                      <a:pPr algn="l"/>
                      <a:r>
                        <a:rPr lang="en-US" sz="2400" baseline="0" dirty="0" smtClean="0"/>
                        <a:t>Addiction</a:t>
                      </a:r>
                      <a:r>
                        <a:rPr lang="en-US" sz="1800" baseline="30000" dirty="0" smtClean="0"/>
                        <a:t>10,11</a:t>
                      </a:r>
                      <a:endParaRPr lang="en-US" sz="2400" b="0" baseline="30000" dirty="0"/>
                    </a:p>
                  </a:txBody>
                  <a:tcPr anchor="ctr">
                    <a:solidFill>
                      <a:schemeClr val="tx2"/>
                    </a:solidFill>
                  </a:tcPr>
                </a:tc>
                <a:extLst>
                  <a:ext uri="{0D108BD9-81ED-4DB2-BD59-A6C34878D82A}">
                    <a16:rowId xmlns:a16="http://schemas.microsoft.com/office/drawing/2014/main" val="10005"/>
                  </a:ext>
                </a:extLst>
              </a:tr>
            </a:tbl>
          </a:graphicData>
        </a:graphic>
      </p:graphicFrame>
      <p:sp>
        <p:nvSpPr>
          <p:cNvPr id="6" name="Text Box 6"/>
          <p:cNvSpPr txBox="1">
            <a:spLocks noChangeArrowheads="1"/>
          </p:cNvSpPr>
          <p:nvPr/>
        </p:nvSpPr>
        <p:spPr bwMode="auto">
          <a:xfrm>
            <a:off x="1905000" y="5410200"/>
            <a:ext cx="8763000" cy="553998"/>
          </a:xfrm>
          <a:prstGeom prst="rect">
            <a:avLst/>
          </a:prstGeom>
          <a:noFill/>
          <a:ln w="9525">
            <a:noFill/>
            <a:miter lim="800000"/>
            <a:headEnd/>
            <a:tailEnd/>
          </a:ln>
        </p:spPr>
        <p:txBody>
          <a:bodyPr wrap="square">
            <a:spAutoFit/>
          </a:bodyPr>
          <a:lstStyle/>
          <a:p>
            <a:r>
              <a:rPr lang="en-US" sz="1000" b="1" dirty="0">
                <a:ea typeface="MS PGothic"/>
                <a:cs typeface="MS PGothic"/>
              </a:rPr>
              <a:t>Sources: </a:t>
            </a:r>
            <a:r>
              <a:rPr lang="en-US" sz="1000" dirty="0">
                <a:ea typeface="MS PGothic"/>
                <a:cs typeface="MS PGothic"/>
              </a:rPr>
              <a:t>1. Griffith-</a:t>
            </a:r>
            <a:r>
              <a:rPr lang="en-US" sz="1000" dirty="0" err="1">
                <a:ea typeface="MS PGothic"/>
                <a:cs typeface="MS PGothic"/>
              </a:rPr>
              <a:t>Lendering</a:t>
            </a:r>
            <a:r>
              <a:rPr lang="en-US" sz="1000" dirty="0">
                <a:ea typeface="MS PGothic"/>
                <a:cs typeface="MS PGothic"/>
              </a:rPr>
              <a:t>, et al. (2013). 2. </a:t>
            </a:r>
            <a:r>
              <a:rPr lang="en-US" sz="1000" dirty="0" err="1">
                <a:ea typeface="MS PGothic"/>
                <a:cs typeface="MS PGothic"/>
              </a:rPr>
              <a:t>Manrique</a:t>
            </a:r>
            <a:r>
              <a:rPr lang="en-US" sz="1000" dirty="0">
                <a:ea typeface="MS PGothic"/>
                <a:cs typeface="MS PGothic"/>
              </a:rPr>
              <a:t>-Garcia, et al. (2012). 3. </a:t>
            </a:r>
            <a:r>
              <a:rPr lang="en-US" sz="1000" dirty="0" err="1">
                <a:ea typeface="MS PGothic"/>
                <a:cs typeface="MS PGothic"/>
              </a:rPr>
              <a:t>Fairman</a:t>
            </a:r>
            <a:r>
              <a:rPr lang="en-US" sz="1000" dirty="0">
                <a:ea typeface="MS PGothic"/>
                <a:cs typeface="MS PGothic"/>
              </a:rPr>
              <a:t> BJ &amp; Anthony JC (2012). 4. </a:t>
            </a:r>
            <a:r>
              <a:rPr lang="en-US" sz="1000" dirty="0"/>
              <a:t>Patton GC ,et al. (2002). </a:t>
            </a:r>
            <a:r>
              <a:rPr lang="en-US" sz="1000" dirty="0">
                <a:ea typeface="MS PGothic"/>
              </a:rPr>
              <a:t>5. </a:t>
            </a:r>
            <a:r>
              <a:rPr lang="en-US" sz="1000" dirty="0">
                <a:ea typeface="MS PGothic"/>
                <a:cs typeface="MS PGothic"/>
              </a:rPr>
              <a:t>Fergusson DM, </a:t>
            </a:r>
            <a:r>
              <a:rPr lang="en-US" sz="1000" dirty="0" err="1">
                <a:ea typeface="MS PGothic"/>
                <a:cs typeface="MS PGothic"/>
              </a:rPr>
              <a:t>Horwood</a:t>
            </a:r>
            <a:r>
              <a:rPr lang="en-US" sz="1000" dirty="0">
                <a:ea typeface="MS PGothic"/>
                <a:cs typeface="MS PGothic"/>
              </a:rPr>
              <a:t> LJ, &amp; Swain-Campbell N (2000)</a:t>
            </a:r>
            <a:r>
              <a:rPr lang="en-US" sz="1000" dirty="0"/>
              <a:t>. 6. Fergusson DM &amp; Boden JM (2008). 7. Brook JS, et al. (2013). </a:t>
            </a:r>
            <a:r>
              <a:rPr lang="en-US" sz="1000" dirty="0">
                <a:ea typeface="MS PGothic"/>
              </a:rPr>
              <a:t>8. </a:t>
            </a:r>
            <a:r>
              <a:rPr lang="en-US" sz="1000" dirty="0"/>
              <a:t>Meier MH, et al. (2012). 9. </a:t>
            </a:r>
            <a:r>
              <a:rPr lang="en-US" sz="1000" dirty="0" err="1"/>
              <a:t>Zalesky</a:t>
            </a:r>
            <a:r>
              <a:rPr lang="en-US" sz="1000" dirty="0"/>
              <a:t> A, et al. (2012). 10. Lopez-Quintero C, et al. (2011). 11. Hall W &amp; </a:t>
            </a:r>
            <a:r>
              <a:rPr lang="en-US" sz="1000" dirty="0" err="1"/>
              <a:t>Degenhardt</a:t>
            </a:r>
            <a:r>
              <a:rPr lang="en-US" sz="1000" dirty="0"/>
              <a:t> L (2009). </a:t>
            </a:r>
          </a:p>
        </p:txBody>
      </p:sp>
    </p:spTree>
    <p:extLst>
      <p:ext uri="{BB962C8B-B14F-4D97-AF65-F5344CB8AC3E}">
        <p14:creationId xmlns:p14="http://schemas.microsoft.com/office/powerpoint/2010/main" val="14526059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solidFill>
                  <a:schemeClr val="tx1"/>
                </a:solidFill>
              </a:rPr>
              <a:t>Nicotine</a:t>
            </a:r>
          </a:p>
        </p:txBody>
      </p:sp>
      <p:sp>
        <p:nvSpPr>
          <p:cNvPr id="6" name="Rectangle 5">
            <a:extLst>
              <a:ext uri="{FF2B5EF4-FFF2-40B4-BE49-F238E27FC236}">
                <a16:creationId xmlns:a16="http://schemas.microsoft.com/office/drawing/2014/main" id="{8AFE95E2-8CFF-4A8D-8FBF-D7920940458E}"/>
              </a:ext>
            </a:extLst>
          </p:cNvPr>
          <p:cNvSpPr/>
          <p:nvPr/>
        </p:nvSpPr>
        <p:spPr bwMode="auto">
          <a:xfrm>
            <a:off x="7022228" y="1828801"/>
            <a:ext cx="3721972" cy="5181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3000"/>
              </a:lnSpc>
              <a:spcBef>
                <a:spcPct val="0"/>
              </a:spcBef>
              <a:spcAft>
                <a:spcPct val="0"/>
              </a:spcAft>
              <a:buClr>
                <a:srgbClr val="000000"/>
              </a:buClr>
              <a:buSzPct val="100000"/>
            </a:pPr>
            <a:endParaRPr lang="en-US" sz="2400" dirty="0">
              <a:solidFill>
                <a:schemeClr val="bg1"/>
              </a:solidFill>
              <a:latin typeface="Arial" pitchFamily="-65"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0566" y="2038114"/>
            <a:ext cx="4163325" cy="2781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4142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1CE5F2B-5D16-D4FC-3DE8-A193171EE148}"/>
              </a:ext>
            </a:extLst>
          </p:cNvPr>
          <p:cNvPicPr>
            <a:picLocks noGrp="1" noChangeAspect="1"/>
          </p:cNvPicPr>
          <p:nvPr>
            <p:ph idx="1"/>
          </p:nvPr>
        </p:nvPicPr>
        <p:blipFill>
          <a:blip r:embed="rId2"/>
          <a:stretch>
            <a:fillRect/>
          </a:stretch>
        </p:blipFill>
        <p:spPr>
          <a:xfrm>
            <a:off x="1120140" y="800100"/>
            <a:ext cx="9669779" cy="5376863"/>
          </a:xfrm>
          <a:prstGeom prst="rect">
            <a:avLst/>
          </a:prstGeom>
        </p:spPr>
      </p:pic>
    </p:spTree>
    <p:extLst>
      <p:ext uri="{BB962C8B-B14F-4D97-AF65-F5344CB8AC3E}">
        <p14:creationId xmlns:p14="http://schemas.microsoft.com/office/powerpoint/2010/main" val="3813911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5617027" y="224047"/>
            <a:ext cx="5903686" cy="66339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DA5C0B-E724-428F-B0C5-AF34C55DB4BD}"/>
              </a:ext>
            </a:extLst>
          </p:cNvPr>
          <p:cNvSpPr>
            <a:spLocks noGrp="1"/>
          </p:cNvSpPr>
          <p:nvPr>
            <p:ph type="title"/>
          </p:nvPr>
        </p:nvSpPr>
        <p:spPr>
          <a:xfrm>
            <a:off x="254000" y="381000"/>
            <a:ext cx="4927600" cy="1631950"/>
          </a:xfrm>
        </p:spPr>
        <p:txBody>
          <a:bodyPr>
            <a:normAutofit/>
          </a:bodyPr>
          <a:lstStyle/>
          <a:p>
            <a:pPr algn="ctr"/>
            <a:r>
              <a:rPr lang="en-US" dirty="0"/>
              <a:t>Differences in Effect</a:t>
            </a:r>
          </a:p>
        </p:txBody>
      </p:sp>
      <p:sp>
        <p:nvSpPr>
          <p:cNvPr id="4" name="TextBox 3"/>
          <p:cNvSpPr txBox="1"/>
          <p:nvPr/>
        </p:nvSpPr>
        <p:spPr>
          <a:xfrm>
            <a:off x="2291445" y="6223084"/>
            <a:ext cx="1883228" cy="507831"/>
          </a:xfrm>
          <a:prstGeom prst="rect">
            <a:avLst/>
          </a:prstGeom>
          <a:noFill/>
        </p:spPr>
        <p:txBody>
          <a:bodyPr wrap="square" rtlCol="0">
            <a:spAutoFit/>
          </a:bodyPr>
          <a:lstStyle/>
          <a:p>
            <a:pPr algn="r"/>
            <a:r>
              <a:rPr lang="en-US" sz="900" b="1" dirty="0"/>
              <a:t>Source: </a:t>
            </a:r>
            <a:r>
              <a:rPr lang="en-US" sz="900" dirty="0"/>
              <a:t>https://physoc.onlinelibrary.wiley.com/doi/full/10.1113/JP270492</a:t>
            </a:r>
          </a:p>
        </p:txBody>
      </p:sp>
      <p:sp>
        <p:nvSpPr>
          <p:cNvPr id="6" name="Rectangle 5">
            <a:extLst>
              <a:ext uri="{FF2B5EF4-FFF2-40B4-BE49-F238E27FC236}">
                <a16:creationId xmlns:a16="http://schemas.microsoft.com/office/drawing/2014/main" id="{DBDE93D4-70C2-43B6-BA2B-A16EACAC24F3}"/>
              </a:ext>
            </a:extLst>
          </p:cNvPr>
          <p:cNvSpPr/>
          <p:nvPr/>
        </p:nvSpPr>
        <p:spPr>
          <a:xfrm>
            <a:off x="0" y="6320135"/>
            <a:ext cx="2536371" cy="461665"/>
          </a:xfrm>
          <a:prstGeom prst="rect">
            <a:avLst/>
          </a:prstGeom>
        </p:spPr>
        <p:txBody>
          <a:bodyPr wrap="square">
            <a:spAutoFit/>
          </a:bodyPr>
          <a:lstStyle/>
          <a:p>
            <a:r>
              <a:rPr lang="en-US" sz="1200" dirty="0">
                <a:latin typeface="Calibri" panose="020F0502020204030204" pitchFamily="34" charset="0"/>
              </a:rPr>
              <a:t>© Boston Children’s Hospital, 2020. All Rights Reserved.</a:t>
            </a:r>
            <a:endParaRPr lang="en-US" sz="1200" dirty="0"/>
          </a:p>
        </p:txBody>
      </p:sp>
    </p:spTree>
    <p:extLst>
      <p:ext uri="{BB962C8B-B14F-4D97-AF65-F5344CB8AC3E}">
        <p14:creationId xmlns:p14="http://schemas.microsoft.com/office/powerpoint/2010/main" val="4130437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D0FF5-8E63-A298-E3F4-F30E891156A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04516F9-F23D-52E2-8D8E-7E7F84F865FB}"/>
              </a:ext>
            </a:extLst>
          </p:cNvPr>
          <p:cNvPicPr>
            <a:picLocks noGrp="1" noChangeAspect="1"/>
          </p:cNvPicPr>
          <p:nvPr>
            <p:ph idx="1"/>
          </p:nvPr>
        </p:nvPicPr>
        <p:blipFill>
          <a:blip r:embed="rId2"/>
          <a:stretch>
            <a:fillRect/>
          </a:stretch>
        </p:blipFill>
        <p:spPr>
          <a:xfrm>
            <a:off x="1039906" y="365125"/>
            <a:ext cx="10721788" cy="5811838"/>
          </a:xfrm>
          <a:prstGeom prst="rect">
            <a:avLst/>
          </a:prstGeom>
        </p:spPr>
      </p:pic>
    </p:spTree>
    <p:extLst>
      <p:ext uri="{BB962C8B-B14F-4D97-AF65-F5344CB8AC3E}">
        <p14:creationId xmlns:p14="http://schemas.microsoft.com/office/powerpoint/2010/main" val="247673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1517" y="1096098"/>
            <a:ext cx="9056483" cy="4480918"/>
          </a:xfrm>
          <a:solidFill>
            <a:schemeClr val="accent1"/>
          </a:solidFill>
        </p:spPr>
        <p:txBody>
          <a:bodyPr>
            <a:normAutofit/>
          </a:bodyPr>
          <a:lstStyle/>
          <a:p>
            <a:pPr marL="0" indent="0" algn="ctr">
              <a:spcBef>
                <a:spcPts val="0"/>
              </a:spcBef>
              <a:buNone/>
              <a:defRPr/>
            </a:pPr>
            <a:r>
              <a:rPr lang="en-US" b="1" dirty="0" smtClean="0">
                <a:solidFill>
                  <a:srgbClr val="0070C0"/>
                </a:solidFill>
              </a:rPr>
              <a:t>4.5% </a:t>
            </a:r>
            <a:r>
              <a:rPr lang="en-US" dirty="0" smtClean="0"/>
              <a:t>of adolescents ages 12-17 </a:t>
            </a:r>
          </a:p>
          <a:p>
            <a:pPr marL="0" indent="0" algn="ctr">
              <a:spcBef>
                <a:spcPts val="0"/>
              </a:spcBef>
              <a:buNone/>
              <a:defRPr/>
            </a:pPr>
            <a:r>
              <a:rPr lang="en-US" dirty="0" smtClean="0"/>
              <a:t>diagnosed with a past year SUD</a:t>
            </a:r>
          </a:p>
          <a:p>
            <a:pPr marL="0" indent="0">
              <a:spcBef>
                <a:spcPts val="0"/>
              </a:spcBef>
              <a:buNone/>
              <a:defRPr/>
            </a:pPr>
            <a:endParaRPr lang="en-US" dirty="0" smtClean="0"/>
          </a:p>
          <a:p>
            <a:pPr marL="0" indent="0">
              <a:spcBef>
                <a:spcPts val="0"/>
              </a:spcBef>
              <a:buNone/>
              <a:defRPr/>
            </a:pPr>
            <a:endParaRPr lang="en-US" sz="3600" dirty="0"/>
          </a:p>
          <a:p>
            <a:pPr marL="0" indent="0">
              <a:spcBef>
                <a:spcPts val="0"/>
              </a:spcBef>
              <a:buNone/>
              <a:defRPr/>
            </a:pPr>
            <a:endParaRPr lang="en-US" sz="3600" dirty="0"/>
          </a:p>
          <a:p>
            <a:pPr marL="0" indent="0">
              <a:spcBef>
                <a:spcPts val="0"/>
              </a:spcBef>
              <a:buNone/>
              <a:defRPr/>
            </a:pPr>
            <a:endParaRPr lang="en-US" sz="3600" dirty="0"/>
          </a:p>
          <a:p>
            <a:pPr marL="0" indent="0">
              <a:spcBef>
                <a:spcPts val="0"/>
              </a:spcBef>
              <a:buNone/>
              <a:defRPr/>
            </a:pPr>
            <a:endParaRPr lang="en-US" sz="2400" dirty="0"/>
          </a:p>
          <a:p>
            <a:pPr marL="0" indent="0">
              <a:spcBef>
                <a:spcPts val="0"/>
              </a:spcBef>
              <a:buNone/>
              <a:defRPr/>
            </a:pPr>
            <a:r>
              <a:rPr lang="en-US" sz="3600" dirty="0"/>
              <a:t>Only </a:t>
            </a:r>
            <a:r>
              <a:rPr lang="en-US" sz="4000" b="1" dirty="0">
                <a:solidFill>
                  <a:srgbClr val="0070C0"/>
                </a:solidFill>
              </a:rPr>
              <a:t>8.3% </a:t>
            </a:r>
            <a:r>
              <a:rPr lang="en-US" sz="3600" dirty="0"/>
              <a:t>of them </a:t>
            </a:r>
          </a:p>
          <a:p>
            <a:pPr marL="0" indent="0">
              <a:spcBef>
                <a:spcPts val="0"/>
              </a:spcBef>
              <a:buNone/>
              <a:defRPr/>
            </a:pPr>
            <a:r>
              <a:rPr lang="en-US" sz="3600" dirty="0"/>
              <a:t>received treatment </a:t>
            </a:r>
          </a:p>
        </p:txBody>
      </p:sp>
      <p:sp>
        <p:nvSpPr>
          <p:cNvPr id="2" name="TextBox 1"/>
          <p:cNvSpPr txBox="1"/>
          <p:nvPr/>
        </p:nvSpPr>
        <p:spPr>
          <a:xfrm>
            <a:off x="1504251" y="5577016"/>
            <a:ext cx="9066551" cy="461665"/>
          </a:xfrm>
          <a:prstGeom prst="rect">
            <a:avLst/>
          </a:prstGeom>
          <a:noFill/>
        </p:spPr>
        <p:txBody>
          <a:bodyPr wrap="square" rtlCol="0">
            <a:spAutoFit/>
          </a:bodyPr>
          <a:lstStyle/>
          <a:p>
            <a:pPr lvl="0">
              <a:defRPr/>
            </a:pPr>
            <a:r>
              <a:rPr lang="en-US" sz="800" dirty="0"/>
              <a:t>Source: Substance Abuse and Mental Health Services Administration. (2020). Key substance use and mental health indicators in the United States: Results from the 2019 National Survey on Drug Use and Health (HHS Publication No. PEP20-07-01-001, NSDUH Series H-55). Rockville, MD: Center for Behavioral Health Statistics and Quality, Substance Abuse and Mental Health Services Administration. Retrieved from https://www.samhsa.gov/data/</a:t>
            </a:r>
          </a:p>
        </p:txBody>
      </p:sp>
      <p:sp>
        <p:nvSpPr>
          <p:cNvPr id="5" name="Title 1"/>
          <p:cNvSpPr>
            <a:spLocks noGrp="1"/>
          </p:cNvSpPr>
          <p:nvPr>
            <p:ph type="title"/>
          </p:nvPr>
        </p:nvSpPr>
        <p:spPr>
          <a:xfrm>
            <a:off x="1507436" y="0"/>
            <a:ext cx="9066551" cy="1143000"/>
          </a:xfrm>
        </p:spPr>
        <p:txBody>
          <a:bodyPr>
            <a:normAutofit/>
          </a:bodyPr>
          <a:lstStyle/>
          <a:p>
            <a:r>
              <a:rPr lang="en-US" sz="4000" dirty="0" smtClean="0"/>
              <a:t>Adolescent Substance Use and Treatment</a:t>
            </a:r>
            <a:endParaRPr lang="en-US" sz="4000"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20001" y="4031970"/>
            <a:ext cx="1382889" cy="107343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33" t="1882" r="41766" b="65338"/>
          <a:stretch/>
        </p:blipFill>
        <p:spPr>
          <a:xfrm>
            <a:off x="3928812" y="2000082"/>
            <a:ext cx="4217428" cy="175185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0834" t="24795" r="49167" b="51146"/>
          <a:stretch/>
        </p:blipFill>
        <p:spPr>
          <a:xfrm>
            <a:off x="5703328" y="3927615"/>
            <a:ext cx="914400" cy="1600201"/>
          </a:xfrm>
          <a:prstGeom prst="rect">
            <a:avLst/>
          </a:prstGeom>
        </p:spPr>
      </p:pic>
    </p:spTree>
    <p:extLst>
      <p:ext uri="{BB962C8B-B14F-4D97-AF65-F5344CB8AC3E}">
        <p14:creationId xmlns:p14="http://schemas.microsoft.com/office/powerpoint/2010/main" val="23789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EB0A7A-DF6F-44A5-B14B-4908D4133EDD}"/>
              </a:ext>
            </a:extLst>
          </p:cNvPr>
          <p:cNvPicPr>
            <a:picLocks noChangeAspect="1"/>
          </p:cNvPicPr>
          <p:nvPr/>
        </p:nvPicPr>
        <p:blipFill>
          <a:blip r:embed="rId2"/>
          <a:stretch>
            <a:fillRect/>
          </a:stretch>
        </p:blipFill>
        <p:spPr>
          <a:xfrm>
            <a:off x="926757" y="481914"/>
            <a:ext cx="9971901" cy="5671751"/>
          </a:xfrm>
          <a:prstGeom prst="rect">
            <a:avLst/>
          </a:prstGeom>
        </p:spPr>
      </p:pic>
    </p:spTree>
    <p:extLst>
      <p:ext uri="{BB962C8B-B14F-4D97-AF65-F5344CB8AC3E}">
        <p14:creationId xmlns:p14="http://schemas.microsoft.com/office/powerpoint/2010/main" val="3997031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tx2"/>
          </a:solidFill>
        </p:spPr>
        <p:txBody>
          <a:bodyPr>
            <a:noAutofit/>
          </a:bodyPr>
          <a:lstStyle/>
          <a:p>
            <a:pPr algn="ctr"/>
            <a:r>
              <a:rPr lang="en-US" sz="3500" b="1" dirty="0">
                <a:solidFill>
                  <a:schemeClr val="bg1"/>
                </a:solidFill>
              </a:rPr>
              <a:t> Reality: There are Risks of Vaping</a:t>
            </a:r>
          </a:p>
        </p:txBody>
      </p:sp>
      <p:pic>
        <p:nvPicPr>
          <p:cNvPr id="10242" name="Picture 2" descr="Substances in e-cigarette aerosol: volatile organic compounds; nicotine; ultra-fine particles; cancer causing chemicals; heavy metals such as nickel, tin and lead; flavoring such as diacytle, a chemical linked to serious lung disease">
            <a:extLst>
              <a:ext uri="{FF2B5EF4-FFF2-40B4-BE49-F238E27FC236}">
                <a16:creationId xmlns:a16="http://schemas.microsoft.com/office/drawing/2014/main" id="{8CDF4568-36A0-DD91-D859-04F4FE378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550" y="1448486"/>
            <a:ext cx="9119450" cy="43955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5F6F18-9FCB-A4E9-7799-C175B6FE14EE}"/>
              </a:ext>
            </a:extLst>
          </p:cNvPr>
          <p:cNvSpPr txBox="1"/>
          <p:nvPr/>
        </p:nvSpPr>
        <p:spPr>
          <a:xfrm>
            <a:off x="3164700" y="6611780"/>
            <a:ext cx="7503300" cy="246221"/>
          </a:xfrm>
          <a:prstGeom prst="rect">
            <a:avLst/>
          </a:prstGeom>
          <a:noFill/>
        </p:spPr>
        <p:txBody>
          <a:bodyPr wrap="square" rtlCol="0">
            <a:spAutoFit/>
          </a:bodyPr>
          <a:lstStyle/>
          <a:p>
            <a:pPr algn="r"/>
            <a:r>
              <a:rPr lang="en-US" sz="1000" dirty="0"/>
              <a:t>CDC; https://</a:t>
            </a:r>
            <a:r>
              <a:rPr lang="en-US" sz="1000" dirty="0" err="1"/>
              <a:t>www.cdc.gov</a:t>
            </a:r>
            <a:r>
              <a:rPr lang="en-US" sz="1000" dirty="0"/>
              <a:t>/tobacco/</a:t>
            </a:r>
            <a:r>
              <a:rPr lang="en-US" sz="1000" dirty="0" err="1"/>
              <a:t>basic_information</a:t>
            </a:r>
            <a:r>
              <a:rPr lang="en-US" sz="1000" dirty="0"/>
              <a:t>/e-cigarettes/about-e-</a:t>
            </a:r>
            <a:r>
              <a:rPr lang="en-US" sz="1000" dirty="0" err="1"/>
              <a:t>cigarettes.html</a:t>
            </a:r>
            <a:r>
              <a:rPr lang="en-US" sz="1000" dirty="0"/>
              <a:t> </a:t>
            </a:r>
          </a:p>
        </p:txBody>
      </p:sp>
    </p:spTree>
    <p:extLst>
      <p:ext uri="{BB962C8B-B14F-4D97-AF65-F5344CB8AC3E}">
        <p14:creationId xmlns:p14="http://schemas.microsoft.com/office/powerpoint/2010/main" val="2588222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D6CF-FB5E-DFB7-D032-D57AD7D8F23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A7E03EE-8F1F-96F7-5CA9-163B53C0DAC3}"/>
              </a:ext>
            </a:extLst>
          </p:cNvPr>
          <p:cNvPicPr>
            <a:picLocks noGrp="1" noChangeAspect="1"/>
          </p:cNvPicPr>
          <p:nvPr>
            <p:ph idx="1"/>
          </p:nvPr>
        </p:nvPicPr>
        <p:blipFill>
          <a:blip r:embed="rId2"/>
          <a:stretch>
            <a:fillRect/>
          </a:stretch>
        </p:blipFill>
        <p:spPr>
          <a:xfrm>
            <a:off x="838201" y="537882"/>
            <a:ext cx="10762128" cy="5639081"/>
          </a:xfrm>
          <a:prstGeom prst="rect">
            <a:avLst/>
          </a:prstGeom>
        </p:spPr>
      </p:pic>
    </p:spTree>
    <p:extLst>
      <p:ext uri="{BB962C8B-B14F-4D97-AF65-F5344CB8AC3E}">
        <p14:creationId xmlns:p14="http://schemas.microsoft.com/office/powerpoint/2010/main" val="3814787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EC2039-941D-D533-16DD-145C6D50D1DE}"/>
              </a:ext>
            </a:extLst>
          </p:cNvPr>
          <p:cNvPicPr>
            <a:picLocks noChangeAspect="1"/>
          </p:cNvPicPr>
          <p:nvPr/>
        </p:nvPicPr>
        <p:blipFill>
          <a:blip r:embed="rId2"/>
          <a:stretch>
            <a:fillRect/>
          </a:stretch>
        </p:blipFill>
        <p:spPr>
          <a:xfrm>
            <a:off x="1037969" y="673443"/>
            <a:ext cx="9650626" cy="5511113"/>
          </a:xfrm>
          <a:prstGeom prst="rect">
            <a:avLst/>
          </a:prstGeom>
        </p:spPr>
      </p:pic>
    </p:spTree>
    <p:extLst>
      <p:ext uri="{BB962C8B-B14F-4D97-AF65-F5344CB8AC3E}">
        <p14:creationId xmlns:p14="http://schemas.microsoft.com/office/powerpoint/2010/main" val="2941624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AE2435-B360-6C4F-B311-E40DA47E2AA2}"/>
              </a:ext>
            </a:extLst>
          </p:cNvPr>
          <p:cNvSpPr txBox="1"/>
          <p:nvPr/>
        </p:nvSpPr>
        <p:spPr>
          <a:xfrm>
            <a:off x="6598024" y="6418729"/>
            <a:ext cx="4069976" cy="415498"/>
          </a:xfrm>
          <a:prstGeom prst="rect">
            <a:avLst/>
          </a:prstGeom>
          <a:noFill/>
        </p:spPr>
        <p:txBody>
          <a:bodyPr wrap="square" rtlCol="0">
            <a:spAutoFit/>
          </a:bodyPr>
          <a:lstStyle/>
          <a:p>
            <a:pPr algn="r"/>
            <a:r>
              <a:rPr lang="en-US" sz="1050" dirty="0" err="1"/>
              <a:t>Layden</a:t>
            </a:r>
            <a:r>
              <a:rPr lang="en-US" sz="1050" dirty="0"/>
              <a:t> et al., Pulmonary illness related to e-cigarette use in Illinois and Wisconsin – Final report. </a:t>
            </a:r>
            <a:r>
              <a:rPr lang="en-US" sz="1050" i="1" dirty="0"/>
              <a:t>N </a:t>
            </a:r>
            <a:r>
              <a:rPr lang="en-US" sz="1050" i="1" dirty="0" err="1"/>
              <a:t>Engl</a:t>
            </a:r>
            <a:r>
              <a:rPr lang="en-US" sz="1050" i="1" dirty="0"/>
              <a:t> J Med.</a:t>
            </a:r>
            <a:r>
              <a:rPr lang="en-US" sz="1050" dirty="0"/>
              <a:t> 2020.</a:t>
            </a:r>
          </a:p>
        </p:txBody>
      </p:sp>
      <p:sp>
        <p:nvSpPr>
          <p:cNvPr id="9" name="Title 1">
            <a:extLst>
              <a:ext uri="{FF2B5EF4-FFF2-40B4-BE49-F238E27FC236}">
                <a16:creationId xmlns:a16="http://schemas.microsoft.com/office/drawing/2014/main" id="{688A6BE3-5698-8104-E528-A4C0D92FAFE1}"/>
              </a:ext>
            </a:extLst>
          </p:cNvPr>
          <p:cNvSpPr txBox="1">
            <a:spLocks/>
          </p:cNvSpPr>
          <p:nvPr/>
        </p:nvSpPr>
        <p:spPr>
          <a:xfrm>
            <a:off x="0" y="1"/>
            <a:ext cx="12192000" cy="1448485"/>
          </a:xfrm>
          <a:prstGeom prst="rect">
            <a:avLst/>
          </a:prstGeom>
          <a:solidFill>
            <a:schemeClr val="tx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274320" marR="0" lvl="0" algn="ctr" rtl="0">
              <a:lnSpc>
                <a:spcPct val="90000"/>
              </a:lnSpc>
              <a:spcBef>
                <a:spcPts val="0"/>
              </a:spcBef>
              <a:spcAft>
                <a:spcPts val="0"/>
              </a:spcAft>
              <a:buClr>
                <a:schemeClr val="lt1"/>
              </a:buClr>
              <a:buSzPts val="4100"/>
              <a:buFont typeface="Montserrat"/>
              <a:buNone/>
              <a:defRPr sz="4100" b="1" i="0" u="none" strike="noStrike" cap="none">
                <a:solidFill>
                  <a:schemeClr val="tx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500" dirty="0">
                <a:solidFill>
                  <a:schemeClr val="bg1"/>
                </a:solidFill>
                <a:latin typeface="+mj-lt"/>
              </a:rPr>
              <a:t>E-Cigarette/Vaping Associated Lung Injury (EVALI)</a:t>
            </a:r>
          </a:p>
        </p:txBody>
      </p:sp>
      <p:sp>
        <p:nvSpPr>
          <p:cNvPr id="5" name="TextBox 4">
            <a:extLst>
              <a:ext uri="{FF2B5EF4-FFF2-40B4-BE49-F238E27FC236}">
                <a16:creationId xmlns:a16="http://schemas.microsoft.com/office/drawing/2014/main" id="{B0F627C5-0E41-073D-5722-A7722AD55D7E}"/>
              </a:ext>
            </a:extLst>
          </p:cNvPr>
          <p:cNvSpPr txBox="1"/>
          <p:nvPr/>
        </p:nvSpPr>
        <p:spPr>
          <a:xfrm>
            <a:off x="1779561" y="3659844"/>
            <a:ext cx="2743200" cy="2092881"/>
          </a:xfrm>
          <a:prstGeom prst="rect">
            <a:avLst/>
          </a:prstGeom>
          <a:noFill/>
        </p:spPr>
        <p:txBody>
          <a:bodyPr wrap="square" rtlCol="0">
            <a:spAutoFit/>
          </a:bodyPr>
          <a:lstStyle/>
          <a:p>
            <a:r>
              <a:rPr lang="en-US" sz="2500" b="1" dirty="0"/>
              <a:t>97% respiratory </a:t>
            </a:r>
          </a:p>
          <a:p>
            <a:r>
              <a:rPr lang="en-US" sz="2500" b="1" dirty="0"/>
              <a:t>symptoms: </a:t>
            </a:r>
          </a:p>
          <a:p>
            <a:pPr marL="285750" indent="-285750">
              <a:buFontTx/>
              <a:buChar char="-"/>
            </a:pPr>
            <a:r>
              <a:rPr lang="en-US" sz="2000" dirty="0"/>
              <a:t>Shortness of breath</a:t>
            </a:r>
          </a:p>
          <a:p>
            <a:pPr marL="285750" indent="-285750">
              <a:buFontTx/>
              <a:buChar char="-"/>
            </a:pPr>
            <a:r>
              <a:rPr lang="en-US" sz="2000" dirty="0"/>
              <a:t>Chest pain</a:t>
            </a:r>
          </a:p>
          <a:p>
            <a:pPr marL="285750" indent="-285750">
              <a:buFontTx/>
              <a:buChar char="-"/>
            </a:pPr>
            <a:r>
              <a:rPr lang="en-US" sz="2000" dirty="0"/>
              <a:t>Cough</a:t>
            </a:r>
          </a:p>
          <a:p>
            <a:pPr marL="285750" indent="-285750">
              <a:buFontTx/>
              <a:buChar char="-"/>
            </a:pPr>
            <a:r>
              <a:rPr lang="en-US" sz="2000" dirty="0"/>
              <a:t>Coughing up blood</a:t>
            </a:r>
          </a:p>
        </p:txBody>
      </p:sp>
      <p:sp>
        <p:nvSpPr>
          <p:cNvPr id="10" name="TextBox 9">
            <a:extLst>
              <a:ext uri="{FF2B5EF4-FFF2-40B4-BE49-F238E27FC236}">
                <a16:creationId xmlns:a16="http://schemas.microsoft.com/office/drawing/2014/main" id="{CB33EE75-5696-7B6F-3794-0EA344D6F902}"/>
              </a:ext>
            </a:extLst>
          </p:cNvPr>
          <p:cNvSpPr txBox="1"/>
          <p:nvPr/>
        </p:nvSpPr>
        <p:spPr>
          <a:xfrm>
            <a:off x="7924800" y="3936646"/>
            <a:ext cx="2743200" cy="1708160"/>
          </a:xfrm>
          <a:prstGeom prst="rect">
            <a:avLst/>
          </a:prstGeom>
          <a:noFill/>
        </p:spPr>
        <p:txBody>
          <a:bodyPr wrap="square" rtlCol="0">
            <a:spAutoFit/>
          </a:bodyPr>
          <a:lstStyle/>
          <a:p>
            <a:r>
              <a:rPr lang="en-US" sz="2500" b="1" dirty="0"/>
              <a:t>77% GI symptoms:</a:t>
            </a:r>
            <a:endParaRPr lang="en-US" sz="2000" b="1" dirty="0"/>
          </a:p>
          <a:p>
            <a:pPr marL="285750" indent="-285750">
              <a:buFontTx/>
              <a:buChar char="-"/>
            </a:pPr>
            <a:r>
              <a:rPr lang="en-US" sz="2000" dirty="0"/>
              <a:t>Nausea</a:t>
            </a:r>
          </a:p>
          <a:p>
            <a:pPr marL="285750" indent="-285750">
              <a:buFontTx/>
              <a:buChar char="-"/>
            </a:pPr>
            <a:r>
              <a:rPr lang="en-US" sz="2000" dirty="0"/>
              <a:t>Vomiting</a:t>
            </a:r>
          </a:p>
          <a:p>
            <a:pPr marL="285750" indent="-285750">
              <a:buFontTx/>
              <a:buChar char="-"/>
            </a:pPr>
            <a:r>
              <a:rPr lang="en-US" sz="2000" dirty="0"/>
              <a:t>Diarrhea</a:t>
            </a:r>
          </a:p>
          <a:p>
            <a:pPr marL="285750" indent="-285750">
              <a:buFontTx/>
              <a:buChar char="-"/>
            </a:pPr>
            <a:r>
              <a:rPr lang="en-US" sz="2000" dirty="0"/>
              <a:t>Abdominal Pain</a:t>
            </a:r>
          </a:p>
        </p:txBody>
      </p:sp>
      <p:sp>
        <p:nvSpPr>
          <p:cNvPr id="12" name="TextBox 11">
            <a:extLst>
              <a:ext uri="{FF2B5EF4-FFF2-40B4-BE49-F238E27FC236}">
                <a16:creationId xmlns:a16="http://schemas.microsoft.com/office/drawing/2014/main" id="{D20DE44E-A806-F916-9071-F17D733CE33A}"/>
              </a:ext>
            </a:extLst>
          </p:cNvPr>
          <p:cNvSpPr txBox="1"/>
          <p:nvPr/>
        </p:nvSpPr>
        <p:spPr>
          <a:xfrm>
            <a:off x="4962911" y="3837846"/>
            <a:ext cx="2743200" cy="2092881"/>
          </a:xfrm>
          <a:prstGeom prst="rect">
            <a:avLst/>
          </a:prstGeom>
          <a:noFill/>
        </p:spPr>
        <p:txBody>
          <a:bodyPr wrap="square" rtlCol="0">
            <a:spAutoFit/>
          </a:bodyPr>
          <a:lstStyle/>
          <a:p>
            <a:r>
              <a:rPr lang="en-US" sz="2500" b="1" dirty="0"/>
              <a:t>100% generalized symptoms:</a:t>
            </a:r>
            <a:endParaRPr lang="en-US" sz="2000" b="1" dirty="0"/>
          </a:p>
          <a:p>
            <a:pPr marL="285750" indent="-285750">
              <a:buFontTx/>
              <a:buChar char="-"/>
            </a:pPr>
            <a:r>
              <a:rPr lang="en-US" sz="2000" dirty="0"/>
              <a:t>Subjective fever</a:t>
            </a:r>
          </a:p>
          <a:p>
            <a:pPr marL="285750" indent="-285750">
              <a:buFontTx/>
              <a:buChar char="-"/>
            </a:pPr>
            <a:r>
              <a:rPr lang="en-US" sz="2000" dirty="0"/>
              <a:t>Chills</a:t>
            </a:r>
          </a:p>
          <a:p>
            <a:pPr marL="285750" indent="-285750">
              <a:buFontTx/>
              <a:buChar char="-"/>
            </a:pPr>
            <a:r>
              <a:rPr lang="en-US" sz="2000" dirty="0"/>
              <a:t>Weight loss</a:t>
            </a:r>
          </a:p>
          <a:p>
            <a:pPr marL="285750" indent="-285750">
              <a:buFontTx/>
              <a:buChar char="-"/>
            </a:pPr>
            <a:r>
              <a:rPr lang="en-US" sz="2000" dirty="0"/>
              <a:t>Fatigue</a:t>
            </a:r>
          </a:p>
        </p:txBody>
      </p:sp>
      <p:pic>
        <p:nvPicPr>
          <p:cNvPr id="15362" name="Picture 2" descr="Human lungs cartoon icon Royalty Free Vector Image">
            <a:extLst>
              <a:ext uri="{FF2B5EF4-FFF2-40B4-BE49-F238E27FC236}">
                <a16:creationId xmlns:a16="http://schemas.microsoft.com/office/drawing/2014/main" id="{38DFF866-B25C-71FA-7681-448020F193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90" b="15024"/>
          <a:stretch/>
        </p:blipFill>
        <p:spPr bwMode="auto">
          <a:xfrm>
            <a:off x="1922148" y="1605186"/>
            <a:ext cx="2563742" cy="209288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Premium Vector | Cute cartoon character women, tired">
            <a:extLst>
              <a:ext uri="{FF2B5EF4-FFF2-40B4-BE49-F238E27FC236}">
                <a16:creationId xmlns:a16="http://schemas.microsoft.com/office/drawing/2014/main" id="{0C89D8C4-D283-589D-1937-6E5211C9F5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5389" y="1542881"/>
            <a:ext cx="2294965" cy="22949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artoon Digestive System Images – Browse 10,215 Stock Photos, Vectors, and  Video | Adobe Stock">
            <a:extLst>
              <a:ext uri="{FF2B5EF4-FFF2-40B4-BE49-F238E27FC236}">
                <a16:creationId xmlns:a16="http://schemas.microsoft.com/office/drawing/2014/main" id="{84370B55-0D8C-8AF9-1D4E-38CB791C8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6111" y="1605186"/>
            <a:ext cx="2817367" cy="194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756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p:nvPr>
        </p:nvSpPr>
        <p:spPr>
          <a:xfrm>
            <a:off x="778332" y="3016228"/>
            <a:ext cx="9144000" cy="1641490"/>
          </a:xfrm>
        </p:spPr>
        <p:txBody>
          <a:bodyPr>
            <a:noAutofit/>
          </a:bodyPr>
          <a:lstStyle/>
          <a:p>
            <a:pPr algn="l" eaLnBrk="1" hangingPunct="1"/>
            <a:r>
              <a:rPr lang="en-US" dirty="0">
                <a:solidFill>
                  <a:schemeClr val="tx1"/>
                </a:solidFill>
              </a:rPr>
              <a:t>Alcohol</a:t>
            </a:r>
          </a:p>
        </p:txBody>
      </p:sp>
      <p:pic>
        <p:nvPicPr>
          <p:cNvPr id="9" name="Picture 8" descr="A group of people holding wine glasses&#10;&#10;Description automatically generated with medium confidence">
            <a:extLst>
              <a:ext uri="{FF2B5EF4-FFF2-40B4-BE49-F238E27FC236}">
                <a16:creationId xmlns:a16="http://schemas.microsoft.com/office/drawing/2014/main" id="{2F1BFFA9-53C9-42D8-8D9D-140CE59F5652}"/>
              </a:ext>
            </a:extLst>
          </p:cNvPr>
          <p:cNvPicPr>
            <a:picLocks noChangeAspect="1"/>
          </p:cNvPicPr>
          <p:nvPr/>
        </p:nvPicPr>
        <p:blipFill rotWithShape="1">
          <a:blip r:embed="rId3"/>
          <a:srcRect b="11584"/>
          <a:stretch/>
        </p:blipFill>
        <p:spPr>
          <a:xfrm>
            <a:off x="5247984" y="1839780"/>
            <a:ext cx="6281458" cy="3697420"/>
          </a:xfrm>
          <a:prstGeom prst="rect">
            <a:avLst/>
          </a:prstGeom>
          <a:ln w="38100">
            <a:solidFill>
              <a:srgbClr val="003399"/>
            </a:solidFill>
          </a:ln>
        </p:spPr>
      </p:pic>
    </p:spTree>
    <p:extLst>
      <p:ext uri="{BB962C8B-B14F-4D97-AF65-F5344CB8AC3E}">
        <p14:creationId xmlns:p14="http://schemas.microsoft.com/office/powerpoint/2010/main" val="8998877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101" y="2413000"/>
            <a:ext cx="5181600" cy="3392488"/>
          </a:xfrm>
        </p:spPr>
        <p:txBody>
          <a:bodyPr>
            <a:normAutofit/>
          </a:bodyPr>
          <a:lstStyle/>
          <a:p>
            <a:pPr marL="0" indent="0" algn="ctr">
              <a:lnSpc>
                <a:spcPct val="120000"/>
              </a:lnSpc>
            </a:pPr>
            <a:r>
              <a:rPr lang="en-US" dirty="0">
                <a:solidFill>
                  <a:schemeClr val="tx1"/>
                </a:solidFill>
                <a:latin typeface="Calibri" panose="020F0502020204030204" pitchFamily="34" charset="0"/>
              </a:rPr>
              <a:t>of all alcohol consumed by underage drinkers occurs in the context of a binge.</a:t>
            </a:r>
          </a:p>
          <a:p>
            <a:pPr marL="0" indent="0" algn="ctr"/>
            <a:endParaRPr lang="en-US" dirty="0">
              <a:solidFill>
                <a:schemeClr val="tx1"/>
              </a:solidFill>
              <a:latin typeface="Calibri" panose="020F0502020204030204" pitchFamily="34" charset="0"/>
            </a:endParaRPr>
          </a:p>
        </p:txBody>
      </p:sp>
      <p:sp>
        <p:nvSpPr>
          <p:cNvPr id="2" name="TextBox 1"/>
          <p:cNvSpPr txBox="1"/>
          <p:nvPr/>
        </p:nvSpPr>
        <p:spPr>
          <a:xfrm>
            <a:off x="4762500" y="732712"/>
            <a:ext cx="2413000" cy="2431435"/>
          </a:xfrm>
          <a:prstGeom prst="rect">
            <a:avLst/>
          </a:prstGeom>
          <a:noFill/>
        </p:spPr>
        <p:txBody>
          <a:bodyPr wrap="square" rtlCol="0">
            <a:spAutoFit/>
          </a:bodyPr>
          <a:lstStyle/>
          <a:p>
            <a:pPr lvl="1" algn="ctr"/>
            <a:r>
              <a:rPr lang="en-US" sz="4400" b="1" dirty="0">
                <a:solidFill>
                  <a:prstClr val="black"/>
                </a:solidFill>
                <a:latin typeface="Calibri" panose="020F0502020204030204" pitchFamily="34" charset="0"/>
              </a:rPr>
              <a:t>  		 </a:t>
            </a:r>
            <a:r>
              <a:rPr lang="en-US" sz="6400" b="1" dirty="0">
                <a:latin typeface="Calibri" panose="020F0502020204030204" pitchFamily="34" charset="0"/>
              </a:rPr>
              <a:t>90% </a:t>
            </a:r>
          </a:p>
          <a:p>
            <a:pPr lvl="1"/>
            <a:endParaRPr lang="en-US" sz="4400" dirty="0">
              <a:solidFill>
                <a:prstClr val="black"/>
              </a:solidFill>
              <a:latin typeface="Calibri"/>
            </a:endParaRPr>
          </a:p>
        </p:txBody>
      </p:sp>
      <p:sp>
        <p:nvSpPr>
          <p:cNvPr id="4" name="TextBox 3"/>
          <p:cNvSpPr txBox="1"/>
          <p:nvPr/>
        </p:nvSpPr>
        <p:spPr>
          <a:xfrm>
            <a:off x="8636000" y="6452969"/>
            <a:ext cx="3657600" cy="369332"/>
          </a:xfrm>
          <a:prstGeom prst="rect">
            <a:avLst/>
          </a:prstGeom>
          <a:noFill/>
        </p:spPr>
        <p:txBody>
          <a:bodyPr wrap="square" rtlCol="0">
            <a:spAutoFit/>
          </a:bodyPr>
          <a:lstStyle/>
          <a:p>
            <a:r>
              <a:rPr lang="en-US" sz="900" b="1" dirty="0">
                <a:solidFill>
                  <a:srgbClr val="00B0F0"/>
                </a:solidFill>
              </a:rPr>
              <a:t>Source: </a:t>
            </a:r>
            <a:r>
              <a:rPr lang="en-US" sz="900" dirty="0">
                <a:solidFill>
                  <a:srgbClr val="00B0F0"/>
                </a:solidFill>
              </a:rPr>
              <a:t>https://www.niaaa.nih.gov/publications/brochures-and-fact-sheets/underage-drinking</a:t>
            </a:r>
          </a:p>
        </p:txBody>
      </p:sp>
      <p:sp>
        <p:nvSpPr>
          <p:cNvPr id="5" name="Rectangle 4">
            <a:extLst>
              <a:ext uri="{FF2B5EF4-FFF2-40B4-BE49-F238E27FC236}">
                <a16:creationId xmlns:a16="http://schemas.microsoft.com/office/drawing/2014/main" id="{3825C220-7DF0-4BCD-B481-A1458A8978B1}"/>
              </a:ext>
            </a:extLst>
          </p:cNvPr>
          <p:cNvSpPr/>
          <p:nvPr/>
        </p:nvSpPr>
        <p:spPr>
          <a:xfrm>
            <a:off x="-1912620" y="6581001"/>
            <a:ext cx="5633721" cy="276999"/>
          </a:xfrm>
          <a:prstGeom prst="rect">
            <a:avLst/>
          </a:prstGeom>
        </p:spPr>
        <p:txBody>
          <a:bodyPr wrap="square">
            <a:spAutoFit/>
          </a:bodyPr>
          <a:lstStyle/>
          <a:p>
            <a:pPr algn="r"/>
            <a:r>
              <a:rPr lang="en-US" sz="1200" dirty="0">
                <a:solidFill>
                  <a:srgbClr val="1F497D"/>
                </a:solidFill>
                <a:latin typeface="Calibri" panose="020F0502020204030204" pitchFamily="34" charset="0"/>
              </a:rPr>
              <a:t>© Boston Children’s Hospital, 2020. All Rights Reserved.</a:t>
            </a:r>
            <a:endParaRPr lang="en-US" sz="1200" dirty="0"/>
          </a:p>
        </p:txBody>
      </p:sp>
    </p:spTree>
    <p:extLst>
      <p:ext uri="{BB962C8B-B14F-4D97-AF65-F5344CB8AC3E}">
        <p14:creationId xmlns:p14="http://schemas.microsoft.com/office/powerpoint/2010/main" val="2449625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2286001" y="762000"/>
            <a:ext cx="7923213" cy="1143000"/>
          </a:xfrm>
        </p:spPr>
        <p:txBody>
          <a:bodyPr>
            <a:noAutofit/>
          </a:bodyPr>
          <a:lstStyle/>
          <a:p>
            <a:pPr algn="ctr" eaLnBrk="1" hangingPunct="1">
              <a:lnSpc>
                <a:spcPct val="90000"/>
              </a:lnSpc>
              <a:defRPr/>
            </a:pPr>
            <a:r>
              <a:rPr lang="en-US" sz="3600" dirty="0">
                <a:solidFill>
                  <a:schemeClr val="tx1"/>
                </a:solidFill>
                <a:ea typeface="ＭＳ Ｐゴシック" charset="0"/>
                <a:cs typeface="ＭＳ Ｐゴシック" charset="0"/>
              </a:rPr>
              <a:t>Correlates of Substance Use </a:t>
            </a:r>
            <a:br>
              <a:rPr lang="en-US" sz="3600" dirty="0">
                <a:solidFill>
                  <a:schemeClr val="tx1"/>
                </a:solidFill>
                <a:ea typeface="ＭＳ Ｐゴシック" charset="0"/>
                <a:cs typeface="ＭＳ Ｐゴシック" charset="0"/>
              </a:rPr>
            </a:br>
            <a:r>
              <a:rPr lang="en-US" sz="3600" dirty="0">
                <a:solidFill>
                  <a:schemeClr val="tx1"/>
                </a:solidFill>
                <a:ea typeface="ＭＳ Ｐゴシック" charset="0"/>
                <a:cs typeface="ＭＳ Ｐゴシック" charset="0"/>
              </a:rPr>
              <a:t>During Adolescence</a:t>
            </a:r>
          </a:p>
        </p:txBody>
      </p:sp>
      <p:sp>
        <p:nvSpPr>
          <p:cNvPr id="35842" name="Text Box 5"/>
          <p:cNvSpPr txBox="1">
            <a:spLocks noChangeArrowheads="1"/>
          </p:cNvSpPr>
          <p:nvPr/>
        </p:nvSpPr>
        <p:spPr bwMode="auto">
          <a:xfrm>
            <a:off x="2209801" y="5470248"/>
            <a:ext cx="8229599" cy="341632"/>
          </a:xfrm>
          <a:prstGeom prst="rect">
            <a:avLst/>
          </a:prstGeom>
          <a:noFill/>
          <a:ln w="9525">
            <a:noFill/>
            <a:miter lim="800000"/>
            <a:headEnd/>
            <a:tailEnd/>
          </a:ln>
        </p:spPr>
        <p:txBody>
          <a:bodyPr wrap="square">
            <a:spAutoFit/>
          </a:bodyPr>
          <a:lstStyle/>
          <a:p>
            <a:pPr eaLnBrk="0" hangingPunct="0">
              <a:lnSpc>
                <a:spcPct val="90000"/>
              </a:lnSpc>
              <a:spcBef>
                <a:spcPct val="30000"/>
              </a:spcBef>
              <a:buClr>
                <a:srgbClr val="FAFD00"/>
              </a:buClr>
            </a:pPr>
            <a:r>
              <a:rPr lang="en-US" sz="900" b="1" dirty="0">
                <a:latin typeface="Arial Narrow" panose="020B0606020202030204" pitchFamily="34" charset="0"/>
                <a:cs typeface="MS PGothic"/>
              </a:rPr>
              <a:t>Source:  </a:t>
            </a:r>
            <a:r>
              <a:rPr lang="en-US" sz="900" dirty="0" err="1">
                <a:latin typeface="Arial Narrow" panose="020B0606020202030204" pitchFamily="34" charset="0"/>
                <a:cs typeface="MS PGothic"/>
              </a:rPr>
              <a:t>DuRant</a:t>
            </a:r>
            <a:r>
              <a:rPr lang="en-US" sz="900" dirty="0">
                <a:latin typeface="Arial Narrow" panose="020B0606020202030204" pitchFamily="34" charset="0"/>
                <a:cs typeface="MS PGothic"/>
              </a:rPr>
              <a:t> R et al. J </a:t>
            </a:r>
            <a:r>
              <a:rPr lang="en-US" sz="900" dirty="0" err="1">
                <a:latin typeface="Arial Narrow" panose="020B0606020202030204" pitchFamily="34" charset="0"/>
                <a:cs typeface="MS PGothic"/>
              </a:rPr>
              <a:t>Adolesc</a:t>
            </a:r>
            <a:r>
              <a:rPr lang="en-US" sz="900" dirty="0">
                <a:latin typeface="Arial Narrow" panose="020B0606020202030204" pitchFamily="34" charset="0"/>
                <a:cs typeface="MS PGothic"/>
              </a:rPr>
              <a:t> Health 1997;21(5):303-308.; </a:t>
            </a:r>
            <a:r>
              <a:rPr lang="en-US" sz="900" dirty="0" err="1">
                <a:latin typeface="Arial Narrow" panose="020B0606020202030204" pitchFamily="34" charset="0"/>
                <a:cs typeface="MS PGothic"/>
              </a:rPr>
              <a:t>DuRant</a:t>
            </a:r>
            <a:r>
              <a:rPr lang="en-US" sz="900" dirty="0">
                <a:latin typeface="Arial Narrow" panose="020B0606020202030204" pitchFamily="34" charset="0"/>
                <a:cs typeface="MS PGothic"/>
              </a:rPr>
              <a:t> RH et al. Arch </a:t>
            </a:r>
            <a:r>
              <a:rPr lang="en-US" sz="900" dirty="0" err="1">
                <a:latin typeface="Arial Narrow" panose="020B0606020202030204" pitchFamily="34" charset="0"/>
                <a:cs typeface="MS PGothic"/>
              </a:rPr>
              <a:t>Pediatr</a:t>
            </a:r>
            <a:r>
              <a:rPr lang="en-US" sz="900" dirty="0">
                <a:latin typeface="Arial Narrow" panose="020B0606020202030204" pitchFamily="34" charset="0"/>
                <a:cs typeface="MS PGothic"/>
              </a:rPr>
              <a:t> </a:t>
            </a:r>
            <a:r>
              <a:rPr lang="en-US" sz="900" dirty="0" err="1">
                <a:latin typeface="Arial Narrow" panose="020B0606020202030204" pitchFamily="34" charset="0"/>
                <a:cs typeface="MS PGothic"/>
              </a:rPr>
              <a:t>Adolesc</a:t>
            </a:r>
            <a:r>
              <a:rPr lang="en-US" sz="900" dirty="0">
                <a:latin typeface="Arial Narrow" panose="020B0606020202030204" pitchFamily="34" charset="0"/>
                <a:cs typeface="MS PGothic"/>
              </a:rPr>
              <a:t> Med. 1999;153(1):21-26.;  </a:t>
            </a:r>
            <a:r>
              <a:rPr lang="en-US" sz="900" dirty="0" err="1">
                <a:latin typeface="Arial Narrow" panose="020B0606020202030204" pitchFamily="34" charset="0"/>
                <a:cs typeface="MS PGothic"/>
              </a:rPr>
              <a:t>Hingson</a:t>
            </a:r>
            <a:r>
              <a:rPr lang="en-US" sz="900" dirty="0">
                <a:latin typeface="Arial Narrow" panose="020B0606020202030204" pitchFamily="34" charset="0"/>
                <a:cs typeface="MS PGothic"/>
              </a:rPr>
              <a:t> RW et. al. Am J Public Health 1990;80:1-5.;  </a:t>
            </a:r>
            <a:r>
              <a:rPr lang="en-US" sz="900" dirty="0" err="1">
                <a:latin typeface="Arial Narrow" panose="020B0606020202030204" pitchFamily="34" charset="0"/>
                <a:cs typeface="MS PGothic"/>
              </a:rPr>
              <a:t>Jessor</a:t>
            </a:r>
            <a:r>
              <a:rPr lang="en-US" sz="900" dirty="0">
                <a:latin typeface="Arial Narrow" panose="020B0606020202030204" pitchFamily="34" charset="0"/>
                <a:cs typeface="MS PGothic"/>
              </a:rPr>
              <a:t> R. J </a:t>
            </a:r>
            <a:r>
              <a:rPr lang="en-US" sz="900" dirty="0" err="1">
                <a:latin typeface="Arial Narrow" panose="020B0606020202030204" pitchFamily="34" charset="0"/>
                <a:cs typeface="MS PGothic"/>
              </a:rPr>
              <a:t>Adolesc</a:t>
            </a:r>
            <a:r>
              <a:rPr lang="en-US" sz="900" dirty="0">
                <a:latin typeface="Arial Narrow" panose="020B0606020202030204" pitchFamily="34" charset="0"/>
                <a:cs typeface="MS PGothic"/>
              </a:rPr>
              <a:t> Health 1991;12:597-605.</a:t>
            </a:r>
          </a:p>
        </p:txBody>
      </p:sp>
      <p:graphicFrame>
        <p:nvGraphicFramePr>
          <p:cNvPr id="33816" name="Group 24"/>
          <p:cNvGraphicFramePr>
            <a:graphicFrameLocks noGrp="1"/>
          </p:cNvGraphicFramePr>
          <p:nvPr>
            <p:extLst/>
          </p:nvPr>
        </p:nvGraphicFramePr>
        <p:xfrm>
          <a:off x="2209801" y="2362200"/>
          <a:ext cx="8229600" cy="2913780"/>
        </p:xfrm>
        <a:graphic>
          <a:graphicData uri="http://schemas.openxmlformats.org/drawingml/2006/table">
            <a:tbl>
              <a:tblPr/>
              <a:tblGrid>
                <a:gridCol w="4259180">
                  <a:extLst>
                    <a:ext uri="{9D8B030D-6E8A-4147-A177-3AD203B41FA5}">
                      <a16:colId xmlns:a16="http://schemas.microsoft.com/office/drawing/2014/main" val="20000"/>
                    </a:ext>
                  </a:extLst>
                </a:gridCol>
                <a:gridCol w="3970420">
                  <a:extLst>
                    <a:ext uri="{9D8B030D-6E8A-4147-A177-3AD203B41FA5}">
                      <a16:colId xmlns:a16="http://schemas.microsoft.com/office/drawing/2014/main" val="20001"/>
                    </a:ext>
                  </a:extLst>
                </a:gridCol>
              </a:tblGrid>
              <a:tr h="805500">
                <a:tc>
                  <a:txBody>
                    <a:bodyPr/>
                    <a:lstStyle/>
                    <a:p>
                      <a:pPr marL="182880" marR="0" lvl="0" indent="0" algn="l" defTabSz="914400" rtl="0" eaLnBrk="1" fontAlgn="base" latinLnBrk="0" hangingPunct="1">
                        <a:lnSpc>
                          <a:spcPct val="100000"/>
                        </a:lnSpc>
                        <a:spcBef>
                          <a:spcPts val="1200"/>
                        </a:spcBef>
                        <a:spcAft>
                          <a:spcPct val="0"/>
                        </a:spcAft>
                        <a:buClr>
                          <a:srgbClr val="CF232A"/>
                        </a:buClr>
                        <a:buSzTx/>
                        <a:buFontTx/>
                        <a:buNone/>
                        <a:tabLst/>
                      </a:pPr>
                      <a:r>
                        <a:rPr kumimoji="1" lang="en-US" sz="2500" b="0" i="0" u="none" strike="noStrike" cap="none" normalizeH="0" baseline="0" dirty="0">
                          <a:ln>
                            <a:noFill/>
                          </a:ln>
                          <a:solidFill>
                            <a:schemeClr val="tx1"/>
                          </a:solidFill>
                          <a:effectLst/>
                          <a:latin typeface="+mj-lt"/>
                          <a:ea typeface="MS PGothic"/>
                          <a:cs typeface="MS PGothic"/>
                        </a:rPr>
                        <a:t>Injuries </a:t>
                      </a:r>
                      <a:r>
                        <a:rPr kumimoji="1" lang="en-US" sz="2000" b="0" i="0" u="none" strike="noStrike" cap="none" normalizeH="0" baseline="0" dirty="0">
                          <a:ln>
                            <a:noFill/>
                          </a:ln>
                          <a:solidFill>
                            <a:schemeClr val="tx1"/>
                          </a:solidFill>
                          <a:effectLst/>
                          <a:latin typeface="+mj-lt"/>
                          <a:ea typeface="MS PGothic"/>
                          <a:cs typeface="MS PGothic"/>
                        </a:rPr>
                        <a:t>(intentional/unintentional)</a:t>
                      </a:r>
                    </a:p>
                  </a:txBody>
                  <a:tcPr marL="85281" marR="85281" marT="42636" marB="426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alpha val="54117"/>
                      </a:srgbClr>
                    </a:solidFill>
                  </a:tcPr>
                </a:tc>
                <a:tc>
                  <a:txBody>
                    <a:bodyPr/>
                    <a:lstStyle/>
                    <a:p>
                      <a:pPr marL="182880" marR="0" lvl="0" indent="0" algn="l" defTabSz="914400" rtl="0" eaLnBrk="1" fontAlgn="base" latinLnBrk="0" hangingPunct="1">
                        <a:lnSpc>
                          <a:spcPct val="100000"/>
                        </a:lnSpc>
                        <a:spcBef>
                          <a:spcPts val="1200"/>
                        </a:spcBef>
                        <a:spcAft>
                          <a:spcPct val="0"/>
                        </a:spcAft>
                        <a:buClrTx/>
                        <a:buSzTx/>
                        <a:buFontTx/>
                        <a:buNone/>
                        <a:tabLst/>
                      </a:pPr>
                      <a:r>
                        <a:rPr kumimoji="1" lang="en-US" sz="2500" b="0" i="0" u="none" strike="noStrike" cap="none" normalizeH="0" baseline="0">
                          <a:ln>
                            <a:noFill/>
                          </a:ln>
                          <a:solidFill>
                            <a:schemeClr val="tx1"/>
                          </a:solidFill>
                          <a:effectLst/>
                          <a:latin typeface="+mj-lt"/>
                          <a:ea typeface="MS PGothic"/>
                          <a:cs typeface="MS PGothic"/>
                        </a:rPr>
                        <a:t>Arrests, incarceration</a:t>
                      </a:r>
                    </a:p>
                  </a:txBody>
                  <a:tcPr marL="85281" marR="85281" marT="42636" marB="426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alpha val="54117"/>
                      </a:srgbClr>
                    </a:solidFill>
                  </a:tcPr>
                </a:tc>
                <a:extLst>
                  <a:ext uri="{0D108BD9-81ED-4DB2-BD59-A6C34878D82A}">
                    <a16:rowId xmlns:a16="http://schemas.microsoft.com/office/drawing/2014/main" val="10000"/>
                  </a:ext>
                </a:extLst>
              </a:tr>
              <a:tr h="763474">
                <a:tc>
                  <a:txBody>
                    <a:bodyPr/>
                    <a:lstStyle/>
                    <a:p>
                      <a:pPr marL="182880" marR="0" lvl="0" indent="0" algn="l" defTabSz="914400" rtl="0" eaLnBrk="1" fontAlgn="base" latinLnBrk="0" hangingPunct="1">
                        <a:lnSpc>
                          <a:spcPct val="100000"/>
                        </a:lnSpc>
                        <a:spcBef>
                          <a:spcPts val="1200"/>
                        </a:spcBef>
                        <a:spcAft>
                          <a:spcPct val="0"/>
                        </a:spcAft>
                        <a:buClrTx/>
                        <a:buSzTx/>
                        <a:buFontTx/>
                        <a:buNone/>
                        <a:tabLst/>
                      </a:pPr>
                      <a:r>
                        <a:rPr kumimoji="1" lang="en-US" sz="2500" b="0" i="0" u="none" strike="noStrike" cap="none" normalizeH="0" baseline="0" dirty="0">
                          <a:ln>
                            <a:noFill/>
                          </a:ln>
                          <a:solidFill>
                            <a:schemeClr val="tx1"/>
                          </a:solidFill>
                          <a:effectLst/>
                          <a:latin typeface="+mj-lt"/>
                          <a:ea typeface="MS PGothic"/>
                          <a:cs typeface="MS PGothic"/>
                        </a:rPr>
                        <a:t>Emergency room visits </a:t>
                      </a:r>
                    </a:p>
                  </a:txBody>
                  <a:tcPr marL="85281" marR="85281" marT="42636" marB="426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alpha val="54117"/>
                      </a:srgbClr>
                    </a:solidFill>
                  </a:tcPr>
                </a:tc>
                <a:tc>
                  <a:txBody>
                    <a:bodyPr/>
                    <a:lstStyle/>
                    <a:p>
                      <a:pPr marL="182880" marR="0" lvl="0" indent="0" algn="l" defTabSz="914400" rtl="0" eaLnBrk="1" fontAlgn="base" latinLnBrk="0" hangingPunct="1">
                        <a:lnSpc>
                          <a:spcPct val="100000"/>
                        </a:lnSpc>
                        <a:spcBef>
                          <a:spcPts val="1200"/>
                        </a:spcBef>
                        <a:spcAft>
                          <a:spcPct val="0"/>
                        </a:spcAft>
                        <a:buClrTx/>
                        <a:buSzTx/>
                        <a:buFontTx/>
                        <a:buNone/>
                        <a:tabLst/>
                      </a:pPr>
                      <a:r>
                        <a:rPr kumimoji="1" lang="en-US" sz="2500" b="0" i="0" u="none" strike="noStrike" cap="none" normalizeH="0" baseline="0" dirty="0">
                          <a:ln>
                            <a:noFill/>
                          </a:ln>
                          <a:solidFill>
                            <a:schemeClr val="tx1"/>
                          </a:solidFill>
                          <a:effectLst/>
                          <a:latin typeface="+mj-lt"/>
                          <a:ea typeface="MS PGothic"/>
                          <a:cs typeface="MS PGothic"/>
                        </a:rPr>
                        <a:t>Sexual assaults</a:t>
                      </a:r>
                    </a:p>
                  </a:txBody>
                  <a:tcPr marL="85281" marR="85281" marT="42636" marB="426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alpha val="54117"/>
                      </a:srgbClr>
                    </a:solidFill>
                  </a:tcPr>
                </a:tc>
                <a:extLst>
                  <a:ext uri="{0D108BD9-81ED-4DB2-BD59-A6C34878D82A}">
                    <a16:rowId xmlns:a16="http://schemas.microsoft.com/office/drawing/2014/main" val="10001"/>
                  </a:ext>
                </a:extLst>
              </a:tr>
              <a:tr h="672403">
                <a:tc>
                  <a:txBody>
                    <a:bodyPr/>
                    <a:lstStyle/>
                    <a:p>
                      <a:pPr marL="182880" marR="0" lvl="0" indent="0" algn="l" defTabSz="914400" rtl="0" eaLnBrk="1" fontAlgn="base" latinLnBrk="0" hangingPunct="1">
                        <a:lnSpc>
                          <a:spcPct val="100000"/>
                        </a:lnSpc>
                        <a:spcBef>
                          <a:spcPts val="1200"/>
                        </a:spcBef>
                        <a:spcAft>
                          <a:spcPct val="0"/>
                        </a:spcAft>
                        <a:buClr>
                          <a:srgbClr val="CF232A"/>
                        </a:buClr>
                        <a:buSzTx/>
                        <a:buFontTx/>
                        <a:buNone/>
                        <a:tabLst/>
                      </a:pPr>
                      <a:r>
                        <a:rPr kumimoji="1" lang="en-US" sz="2500" b="0" i="0" u="none" strike="noStrike" cap="none" normalizeH="0" baseline="0" dirty="0">
                          <a:ln>
                            <a:noFill/>
                          </a:ln>
                          <a:solidFill>
                            <a:schemeClr val="tx1"/>
                          </a:solidFill>
                          <a:effectLst/>
                          <a:latin typeface="+mj-lt"/>
                          <a:ea typeface="MS PGothic"/>
                          <a:cs typeface="MS PGothic"/>
                        </a:rPr>
                        <a:t>School failure</a:t>
                      </a:r>
                      <a:endParaRPr kumimoji="0" lang="en-US" sz="2500" b="0" i="0" u="none" strike="noStrike" cap="none" normalizeH="0" baseline="0" dirty="0">
                        <a:ln>
                          <a:noFill/>
                        </a:ln>
                        <a:solidFill>
                          <a:schemeClr val="tx1"/>
                        </a:solidFill>
                        <a:effectLst/>
                        <a:latin typeface="+mj-lt"/>
                        <a:ea typeface="MS PGothic"/>
                        <a:cs typeface="MS PGothic"/>
                      </a:endParaRPr>
                    </a:p>
                  </a:txBody>
                  <a:tcPr marL="85281" marR="85281" marT="42636" marB="426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alpha val="54117"/>
                      </a:srgbClr>
                    </a:solidFill>
                  </a:tcPr>
                </a:tc>
                <a:tc>
                  <a:txBody>
                    <a:bodyPr/>
                    <a:lstStyle/>
                    <a:p>
                      <a:pPr marL="182880" marR="0" lvl="0" indent="0" algn="l" defTabSz="914400" rtl="0" eaLnBrk="1" fontAlgn="base" latinLnBrk="0" hangingPunct="1">
                        <a:lnSpc>
                          <a:spcPct val="100000"/>
                        </a:lnSpc>
                        <a:spcBef>
                          <a:spcPts val="1200"/>
                        </a:spcBef>
                        <a:spcAft>
                          <a:spcPct val="0"/>
                        </a:spcAft>
                        <a:buClrTx/>
                        <a:buSzTx/>
                        <a:buFontTx/>
                        <a:buNone/>
                        <a:tabLst/>
                      </a:pPr>
                      <a:r>
                        <a:rPr kumimoji="1" lang="en-US" sz="2500" b="0" i="0" u="none" strike="noStrike" cap="none" normalizeH="0" baseline="0" dirty="0">
                          <a:ln>
                            <a:noFill/>
                          </a:ln>
                          <a:solidFill>
                            <a:schemeClr val="tx1"/>
                          </a:solidFill>
                          <a:effectLst/>
                          <a:latin typeface="+mj-lt"/>
                          <a:ea typeface="MS PGothic"/>
                          <a:cs typeface="MS PGothic"/>
                        </a:rPr>
                        <a:t>Unprotected sex</a:t>
                      </a:r>
                    </a:p>
                  </a:txBody>
                  <a:tcPr marL="85281" marR="85281" marT="42636" marB="426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alpha val="54117"/>
                      </a:srgbClr>
                    </a:solidFill>
                  </a:tcPr>
                </a:tc>
                <a:extLst>
                  <a:ext uri="{0D108BD9-81ED-4DB2-BD59-A6C34878D82A}">
                    <a16:rowId xmlns:a16="http://schemas.microsoft.com/office/drawing/2014/main" val="10002"/>
                  </a:ext>
                </a:extLst>
              </a:tr>
              <a:tr h="672403">
                <a:tc>
                  <a:txBody>
                    <a:bodyPr/>
                    <a:lstStyle/>
                    <a:p>
                      <a:pPr marL="182880" marR="0" lvl="0" indent="0" algn="l" defTabSz="914400" rtl="0" eaLnBrk="1" fontAlgn="base" latinLnBrk="0" hangingPunct="1">
                        <a:lnSpc>
                          <a:spcPct val="100000"/>
                        </a:lnSpc>
                        <a:spcBef>
                          <a:spcPts val="1200"/>
                        </a:spcBef>
                        <a:spcAft>
                          <a:spcPct val="0"/>
                        </a:spcAft>
                        <a:buClrTx/>
                        <a:buSzTx/>
                        <a:buFontTx/>
                        <a:buNone/>
                        <a:tabLst/>
                      </a:pPr>
                      <a:r>
                        <a:rPr kumimoji="1" lang="en-US" sz="2500" b="0" i="0" u="none" strike="noStrike" cap="none" normalizeH="0" baseline="0" dirty="0">
                          <a:ln>
                            <a:noFill/>
                          </a:ln>
                          <a:solidFill>
                            <a:schemeClr val="tx1"/>
                          </a:solidFill>
                          <a:effectLst/>
                          <a:latin typeface="+mj-lt"/>
                          <a:ea typeface="MS PGothic"/>
                          <a:cs typeface="MS PGothic"/>
                        </a:rPr>
                        <a:t>Violence</a:t>
                      </a:r>
                    </a:p>
                  </a:txBody>
                  <a:tcPr marL="85281" marR="85281" marT="42636" marB="426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D9F1">
                        <a:alpha val="54117"/>
                      </a:srgbClr>
                    </a:solidFill>
                  </a:tcPr>
                </a:tc>
                <a:tc>
                  <a:txBody>
                    <a:bodyPr/>
                    <a:lstStyle/>
                    <a:p>
                      <a:pPr marL="182880" marR="0" lvl="0" indent="0" algn="l" defTabSz="914400" rtl="0" eaLnBrk="1" fontAlgn="base" latinLnBrk="0" hangingPunct="1">
                        <a:lnSpc>
                          <a:spcPct val="100000"/>
                        </a:lnSpc>
                        <a:spcBef>
                          <a:spcPts val="1200"/>
                        </a:spcBef>
                        <a:spcAft>
                          <a:spcPct val="0"/>
                        </a:spcAft>
                        <a:buClrTx/>
                        <a:buSzTx/>
                        <a:buFontTx/>
                        <a:buNone/>
                        <a:tabLst/>
                      </a:pPr>
                      <a:r>
                        <a:rPr kumimoji="1" lang="en-US" sz="2500" b="0" i="0" u="none" strike="noStrike" cap="none" normalizeH="0" baseline="0" dirty="0">
                          <a:ln>
                            <a:noFill/>
                          </a:ln>
                          <a:solidFill>
                            <a:schemeClr val="tx1"/>
                          </a:solidFill>
                          <a:effectLst/>
                          <a:latin typeface="+mj-lt"/>
                          <a:ea typeface="MS PGothic"/>
                          <a:cs typeface="MS PGothic"/>
                        </a:rPr>
                        <a:t>STI’s, including HIV</a:t>
                      </a:r>
                    </a:p>
                  </a:txBody>
                  <a:tcPr marL="85281" marR="85281" marT="42636" marB="426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D9F1">
                        <a:alpha val="54117"/>
                      </a:srgbClr>
                    </a:solidFill>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D33700C6-F54F-4185-B15B-AE0A1892159A}"/>
              </a:ext>
            </a:extLst>
          </p:cNvPr>
          <p:cNvSpPr/>
          <p:nvPr/>
        </p:nvSpPr>
        <p:spPr>
          <a:xfrm>
            <a:off x="5034280" y="6455230"/>
            <a:ext cx="5633721" cy="276999"/>
          </a:xfrm>
          <a:prstGeom prst="rect">
            <a:avLst/>
          </a:prstGeom>
        </p:spPr>
        <p:txBody>
          <a:bodyPr wrap="square">
            <a:spAutoFit/>
          </a:bodyPr>
          <a:lstStyle/>
          <a:p>
            <a:pPr algn="r"/>
            <a:r>
              <a:rPr lang="en-US" sz="1200" dirty="0">
                <a:solidFill>
                  <a:srgbClr val="1F497D"/>
                </a:solidFill>
                <a:latin typeface="Calibri" panose="020F0502020204030204" pitchFamily="34" charset="0"/>
              </a:rPr>
              <a:t>© Boston Children’s Hospital, 2020. All Rights Reserved.</a:t>
            </a:r>
            <a:endParaRPr lang="en-US" sz="1200" dirty="0"/>
          </a:p>
        </p:txBody>
      </p:sp>
    </p:spTree>
    <p:extLst>
      <p:ext uri="{BB962C8B-B14F-4D97-AF65-F5344CB8AC3E}">
        <p14:creationId xmlns:p14="http://schemas.microsoft.com/office/powerpoint/2010/main" val="5240625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D70F9-B837-43DE-B0F9-00F532AC3E9D}"/>
              </a:ext>
            </a:extLst>
          </p:cNvPr>
          <p:cNvSpPr/>
          <p:nvPr/>
        </p:nvSpPr>
        <p:spPr bwMode="auto">
          <a:xfrm>
            <a:off x="2061058" y="0"/>
            <a:ext cx="85344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3000"/>
              </a:lnSpc>
              <a:spcBef>
                <a:spcPct val="0"/>
              </a:spcBef>
              <a:spcAft>
                <a:spcPct val="0"/>
              </a:spcAft>
              <a:buClr>
                <a:srgbClr val="000000"/>
              </a:buClr>
              <a:buSzPct val="100000"/>
            </a:pPr>
            <a:endParaRPr lang="en-US" sz="2400">
              <a:solidFill>
                <a:schemeClr val="bg1"/>
              </a:solidFill>
              <a:latin typeface="Arial" pitchFamily="-65" charset="0"/>
            </a:endParaRPr>
          </a:p>
        </p:txBody>
      </p:sp>
      <p:pic>
        <p:nvPicPr>
          <p:cNvPr id="24578" name="Chart Placeholder 4" descr="iqchange.bmp"/>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59186" y="391886"/>
            <a:ext cx="7738144" cy="5975350"/>
          </a:xfrm>
        </p:spPr>
      </p:pic>
      <p:sp>
        <p:nvSpPr>
          <p:cNvPr id="11" name="TextBox 10"/>
          <p:cNvSpPr txBox="1">
            <a:spLocks noChangeArrowheads="1"/>
          </p:cNvSpPr>
          <p:nvPr/>
        </p:nvSpPr>
        <p:spPr bwMode="auto">
          <a:xfrm>
            <a:off x="2357626" y="2308052"/>
            <a:ext cx="2442975" cy="18851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690563" indent="-233363"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182880" eaLnBrk="1" hangingPunct="1">
              <a:spcBef>
                <a:spcPct val="0"/>
              </a:spcBef>
              <a:buNone/>
            </a:pPr>
            <a:r>
              <a:rPr lang="en-US" altLang="en-US" sz="1800" b="1" dirty="0">
                <a:solidFill>
                  <a:srgbClr val="003399"/>
                </a:solidFill>
                <a:latin typeface="+mn-lt"/>
              </a:rPr>
              <a:t>Average IQ change</a:t>
            </a:r>
          </a:p>
          <a:p>
            <a:pPr marL="182880" eaLnBrk="1" hangingPunct="1">
              <a:spcBef>
                <a:spcPct val="0"/>
              </a:spcBef>
              <a:buNone/>
            </a:pPr>
            <a:endParaRPr lang="en-US" altLang="en-US" sz="1400" dirty="0">
              <a:solidFill>
                <a:srgbClr val="FDD518"/>
              </a:solidFill>
              <a:latin typeface="HelveticaNeue HeavyCond"/>
            </a:endParaRPr>
          </a:p>
          <a:p>
            <a:pPr marL="182880" eaLnBrk="1" hangingPunct="1">
              <a:spcBef>
                <a:spcPct val="0"/>
              </a:spcBef>
              <a:buNone/>
            </a:pPr>
            <a:r>
              <a:rPr lang="en-US" altLang="en-US" sz="1800" dirty="0">
                <a:latin typeface="+mn-lt"/>
              </a:rPr>
              <a:t>Never used:                   99.8 to 100.6</a:t>
            </a:r>
          </a:p>
          <a:p>
            <a:pPr marL="182880" eaLnBrk="1" hangingPunct="1">
              <a:spcBef>
                <a:spcPts val="1500"/>
              </a:spcBef>
              <a:buNone/>
            </a:pPr>
            <a:r>
              <a:rPr lang="en-US" altLang="en-US" sz="1800" dirty="0">
                <a:latin typeface="+mn-lt"/>
              </a:rPr>
              <a:t>MJ dependent 3+ yrs:  </a:t>
            </a:r>
            <a:r>
              <a:rPr lang="en-US" altLang="en-US" sz="1800" b="1" dirty="0">
                <a:solidFill>
                  <a:srgbClr val="FF0000"/>
                </a:solidFill>
                <a:latin typeface="+mn-lt"/>
              </a:rPr>
              <a:t>99.7 to 93.9</a:t>
            </a:r>
            <a:r>
              <a:rPr lang="en-US" altLang="en-US" sz="1800" b="1" dirty="0">
                <a:latin typeface="+mn-lt"/>
              </a:rPr>
              <a:t> </a:t>
            </a:r>
          </a:p>
        </p:txBody>
      </p:sp>
      <p:sp>
        <p:nvSpPr>
          <p:cNvPr id="12" name="Text Box 6">
            <a:extLst>
              <a:ext uri="{FF2B5EF4-FFF2-40B4-BE49-F238E27FC236}">
                <a16:creationId xmlns:a16="http://schemas.microsoft.com/office/drawing/2014/main" id="{E5624146-7DBC-4594-9E1F-5DCF4E0388D9}"/>
              </a:ext>
            </a:extLst>
          </p:cNvPr>
          <p:cNvSpPr txBox="1">
            <a:spLocks noChangeArrowheads="1"/>
          </p:cNvSpPr>
          <p:nvPr/>
        </p:nvSpPr>
        <p:spPr bwMode="auto">
          <a:xfrm>
            <a:off x="2386645" y="4572058"/>
            <a:ext cx="25663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None/>
            </a:pPr>
            <a:r>
              <a:rPr lang="en-US" altLang="en-US" sz="900" b="1" dirty="0">
                <a:solidFill>
                  <a:srgbClr val="C00000"/>
                </a:solidFill>
                <a:latin typeface="+mn-lt"/>
              </a:rPr>
              <a:t>Source: </a:t>
            </a:r>
            <a:r>
              <a:rPr lang="en-US" altLang="en-US" sz="900" dirty="0">
                <a:solidFill>
                  <a:srgbClr val="C00000"/>
                </a:solidFill>
                <a:latin typeface="+mn-lt"/>
              </a:rPr>
              <a:t>Meier et al. (2012). </a:t>
            </a:r>
            <a:r>
              <a:rPr lang="en-US" sz="900" dirty="0">
                <a:solidFill>
                  <a:srgbClr val="C00000"/>
                </a:solidFill>
                <a:latin typeface="+mn-lt"/>
              </a:rPr>
              <a:t>Persistent cannabis users show neuropsychological decline from childhood to midlife. </a:t>
            </a:r>
            <a:r>
              <a:rPr lang="en-US" altLang="en-US" sz="900" i="1" dirty="0">
                <a:solidFill>
                  <a:srgbClr val="C00000"/>
                </a:solidFill>
                <a:latin typeface="+mn-lt"/>
              </a:rPr>
              <a:t>P Nat Acad Sci </a:t>
            </a:r>
            <a:r>
              <a:rPr lang="en-US" altLang="en-US" sz="900" dirty="0">
                <a:solidFill>
                  <a:srgbClr val="C00000"/>
                </a:solidFill>
                <a:latin typeface="+mn-lt"/>
              </a:rPr>
              <a:t>109(40)</a:t>
            </a:r>
            <a:r>
              <a:rPr lang="en-US" altLang="en-US" sz="900" i="1" dirty="0">
                <a:solidFill>
                  <a:srgbClr val="C00000"/>
                </a:solidFill>
                <a:latin typeface="+mn-lt"/>
              </a:rPr>
              <a:t>:</a:t>
            </a:r>
            <a:r>
              <a:rPr lang="en-US" sz="900" dirty="0">
                <a:solidFill>
                  <a:srgbClr val="C00000"/>
                </a:solidFill>
                <a:latin typeface="+mn-lt"/>
              </a:rPr>
              <a:t>E2657–E2664</a:t>
            </a:r>
            <a:r>
              <a:rPr lang="en-US" altLang="en-US" sz="900" dirty="0">
                <a:solidFill>
                  <a:srgbClr val="C00000"/>
                </a:solidFill>
                <a:latin typeface="+mn-lt"/>
              </a:rPr>
              <a:t>.</a:t>
            </a:r>
          </a:p>
        </p:txBody>
      </p:sp>
      <p:sp>
        <p:nvSpPr>
          <p:cNvPr id="16" name="Rectangle 15">
            <a:extLst>
              <a:ext uri="{FF2B5EF4-FFF2-40B4-BE49-F238E27FC236}">
                <a16:creationId xmlns:a16="http://schemas.microsoft.com/office/drawing/2014/main" id="{56599793-C24B-496C-9558-AEE5636EBB41}"/>
              </a:ext>
            </a:extLst>
          </p:cNvPr>
          <p:cNvSpPr/>
          <p:nvPr/>
        </p:nvSpPr>
        <p:spPr bwMode="auto">
          <a:xfrm>
            <a:off x="7696200" y="185964"/>
            <a:ext cx="2971800" cy="495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3000"/>
              </a:lnSpc>
              <a:spcBef>
                <a:spcPct val="0"/>
              </a:spcBef>
              <a:spcAft>
                <a:spcPct val="0"/>
              </a:spcAft>
              <a:buClr>
                <a:srgbClr val="000000"/>
              </a:buClr>
              <a:buSzPct val="100000"/>
            </a:pPr>
            <a:endParaRPr lang="en-US" sz="2400">
              <a:solidFill>
                <a:schemeClr val="bg1"/>
              </a:solidFill>
              <a:latin typeface="Arial" pitchFamily="-65" charset="0"/>
            </a:endParaRPr>
          </a:p>
        </p:txBody>
      </p:sp>
      <p:sp>
        <p:nvSpPr>
          <p:cNvPr id="24579" name="TextBox 5"/>
          <p:cNvSpPr txBox="1">
            <a:spLocks noChangeArrowheads="1"/>
          </p:cNvSpPr>
          <p:nvPr/>
        </p:nvSpPr>
        <p:spPr bwMode="auto">
          <a:xfrm>
            <a:off x="7532343" y="4525890"/>
            <a:ext cx="15748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latin typeface="HelveticaNeue HeavyCond"/>
              </a:rPr>
              <a:t>Never used</a:t>
            </a:r>
          </a:p>
        </p:txBody>
      </p:sp>
      <p:sp>
        <p:nvSpPr>
          <p:cNvPr id="24580" name="TextBox 6"/>
          <p:cNvSpPr txBox="1">
            <a:spLocks noChangeArrowheads="1"/>
          </p:cNvSpPr>
          <p:nvPr/>
        </p:nvSpPr>
        <p:spPr bwMode="auto">
          <a:xfrm>
            <a:off x="7532346" y="1731964"/>
            <a:ext cx="239945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latin typeface="HelveticaNeue HeavyCond"/>
              </a:rPr>
              <a:t>MJ dependent 2 yrs</a:t>
            </a:r>
          </a:p>
        </p:txBody>
      </p:sp>
      <p:sp>
        <p:nvSpPr>
          <p:cNvPr id="24581" name="TextBox 7"/>
          <p:cNvSpPr txBox="1">
            <a:spLocks noChangeArrowheads="1"/>
          </p:cNvSpPr>
          <p:nvPr/>
        </p:nvSpPr>
        <p:spPr bwMode="auto">
          <a:xfrm>
            <a:off x="7532346" y="2718122"/>
            <a:ext cx="234404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latin typeface="HelveticaNeue HeavyCond"/>
              </a:rPr>
              <a:t>MJ dependent 1 yr</a:t>
            </a:r>
          </a:p>
        </p:txBody>
      </p:sp>
      <p:sp>
        <p:nvSpPr>
          <p:cNvPr id="24582" name="TextBox 8"/>
          <p:cNvSpPr txBox="1">
            <a:spLocks noChangeArrowheads="1"/>
          </p:cNvSpPr>
          <p:nvPr/>
        </p:nvSpPr>
        <p:spPr bwMode="auto">
          <a:xfrm>
            <a:off x="7532344" y="3693096"/>
            <a:ext cx="279758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latin typeface="HelveticaNeue HeavyCond"/>
              </a:rPr>
              <a:t>Used, never diagnosed</a:t>
            </a:r>
          </a:p>
        </p:txBody>
      </p:sp>
      <p:sp>
        <p:nvSpPr>
          <p:cNvPr id="24583" name="TextBox 9"/>
          <p:cNvSpPr txBox="1">
            <a:spLocks noChangeArrowheads="1"/>
          </p:cNvSpPr>
          <p:nvPr/>
        </p:nvSpPr>
        <p:spPr bwMode="auto">
          <a:xfrm>
            <a:off x="7532346" y="914400"/>
            <a:ext cx="249644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latin typeface="HelveticaNeue HeavyCond"/>
              </a:rPr>
              <a:t>MJ dependent 3+ yrs</a:t>
            </a:r>
          </a:p>
        </p:txBody>
      </p:sp>
      <p:sp>
        <p:nvSpPr>
          <p:cNvPr id="13" name="Rectangle 12">
            <a:extLst>
              <a:ext uri="{FF2B5EF4-FFF2-40B4-BE49-F238E27FC236}">
                <a16:creationId xmlns:a16="http://schemas.microsoft.com/office/drawing/2014/main" id="{78A63363-24A9-4095-9771-CF87F5219FB4}"/>
              </a:ext>
            </a:extLst>
          </p:cNvPr>
          <p:cNvSpPr/>
          <p:nvPr/>
        </p:nvSpPr>
        <p:spPr>
          <a:xfrm>
            <a:off x="5034280" y="6455230"/>
            <a:ext cx="5633721" cy="276999"/>
          </a:xfrm>
          <a:prstGeom prst="rect">
            <a:avLst/>
          </a:prstGeom>
        </p:spPr>
        <p:txBody>
          <a:bodyPr wrap="square">
            <a:spAutoFit/>
          </a:bodyPr>
          <a:lstStyle/>
          <a:p>
            <a:pPr algn="r"/>
            <a:r>
              <a:rPr lang="en-US" sz="1200" dirty="0">
                <a:solidFill>
                  <a:srgbClr val="1F497D"/>
                </a:solidFill>
                <a:latin typeface="Calibri" panose="020F0502020204030204" pitchFamily="34" charset="0"/>
              </a:rPr>
              <a:t>© Boston Children’s Hospital, 2020. All Rights Reserved.</a:t>
            </a:r>
            <a:endParaRPr lang="en-US" sz="1200" dirty="0"/>
          </a:p>
        </p:txBody>
      </p:sp>
    </p:spTree>
    <p:extLst>
      <p:ext uri="{BB962C8B-B14F-4D97-AF65-F5344CB8AC3E}">
        <p14:creationId xmlns:p14="http://schemas.microsoft.com/office/powerpoint/2010/main" val="21014560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1981200" y="228600"/>
            <a:ext cx="8229600" cy="1143000"/>
          </a:xfrm>
          <a:prstGeom prst="rect">
            <a:avLst/>
          </a:prstGeom>
          <a:noFill/>
          <a:ln>
            <a:noFill/>
          </a:ln>
        </p:spPr>
        <p:txBody>
          <a:bodyPr vert="horz" lIns="91425" tIns="45700" rIns="91425" bIns="45700" rtlCol="0" anchor="ctr" anchorCtr="0">
            <a:noAutofit/>
          </a:bodyPr>
          <a:lstStyle/>
          <a:p>
            <a:pPr algn="ctr">
              <a:spcBef>
                <a:spcPts val="0"/>
              </a:spcBef>
              <a:buClr>
                <a:srgbClr val="C00000"/>
              </a:buClr>
              <a:buSzPct val="25000"/>
            </a:pPr>
            <a:r>
              <a:rPr lang="en-US" b="1" dirty="0">
                <a:solidFill>
                  <a:schemeClr val="tx1"/>
                </a:solidFill>
                <a:effectLst>
                  <a:outerShdw blurRad="38100" dist="38100" dir="2700000" algn="tl">
                    <a:srgbClr val="000000"/>
                  </a:outerShdw>
                </a:effectLst>
                <a:latin typeface="Arial Narrow" pitchFamily="34" charset="0"/>
                <a:ea typeface="ＭＳ Ｐゴシック" charset="0"/>
                <a:sym typeface="Arial"/>
              </a:rPr>
              <a:t>Important Points</a:t>
            </a:r>
            <a:endParaRPr lang="en" sz="4400" b="1" dirty="0">
              <a:solidFill>
                <a:schemeClr val="tx1"/>
              </a:solidFill>
              <a:latin typeface="Arial"/>
              <a:ea typeface="Arial"/>
              <a:cs typeface="Arial"/>
              <a:sym typeface="Arial"/>
            </a:endParaRPr>
          </a:p>
        </p:txBody>
      </p:sp>
      <p:sp>
        <p:nvSpPr>
          <p:cNvPr id="660" name="Shape 660"/>
          <p:cNvSpPr txBox="1">
            <a:spLocks noGrp="1"/>
          </p:cNvSpPr>
          <p:nvPr>
            <p:ph type="body" idx="1"/>
          </p:nvPr>
        </p:nvSpPr>
        <p:spPr>
          <a:xfrm>
            <a:off x="1824182" y="1524001"/>
            <a:ext cx="8843818" cy="4525963"/>
          </a:xfrm>
          <a:prstGeom prst="rect">
            <a:avLst/>
          </a:prstGeom>
          <a:noFill/>
          <a:ln>
            <a:noFill/>
          </a:ln>
        </p:spPr>
        <p:txBody>
          <a:bodyPr vert="horz" lIns="91425" tIns="45700" rIns="91425" bIns="45700" rtlCol="0" anchor="t" anchorCtr="0">
            <a:noAutofit/>
          </a:bodyPr>
          <a:lstStyle/>
          <a:p>
            <a:pPr marL="342900" indent="-317500">
              <a:lnSpc>
                <a:spcPct val="100000"/>
              </a:lnSpc>
              <a:spcBef>
                <a:spcPts val="0"/>
              </a:spcBef>
              <a:buSzPct val="100000"/>
              <a:buFont typeface="Arial"/>
              <a:buChar char="•"/>
            </a:pPr>
            <a:r>
              <a:rPr lang="en" dirty="0">
                <a:solidFill>
                  <a:schemeClr val="tx1"/>
                </a:solidFill>
                <a:latin typeface="Arial"/>
                <a:ea typeface="Arial"/>
                <a:cs typeface="Arial"/>
                <a:sym typeface="Arial"/>
              </a:rPr>
              <a:t>The adolescent brain is not fully </a:t>
            </a:r>
            <a:r>
              <a:rPr lang="en" dirty="0">
                <a:solidFill>
                  <a:schemeClr val="tx1"/>
                </a:solidFill>
                <a:latin typeface="Arial"/>
                <a:ea typeface="Arial"/>
                <a:cs typeface="Arial"/>
                <a:sym typeface="Arial"/>
              </a:rPr>
              <a:t>developed</a:t>
            </a:r>
          </a:p>
          <a:p>
            <a:pPr marL="342900" indent="-317500">
              <a:lnSpc>
                <a:spcPct val="100000"/>
              </a:lnSpc>
              <a:spcBef>
                <a:spcPts val="0"/>
              </a:spcBef>
              <a:buSzPct val="100000"/>
              <a:buFont typeface="Arial"/>
              <a:buChar char="•"/>
            </a:pPr>
            <a:endParaRPr lang="en" sz="1800" dirty="0">
              <a:solidFill>
                <a:schemeClr val="tx1"/>
              </a:solidFill>
              <a:latin typeface="Arial"/>
              <a:ea typeface="Arial"/>
              <a:cs typeface="Arial"/>
              <a:sym typeface="Arial"/>
            </a:endParaRPr>
          </a:p>
          <a:p>
            <a:pPr marL="342900" indent="-317500">
              <a:lnSpc>
                <a:spcPct val="100000"/>
              </a:lnSpc>
              <a:spcBef>
                <a:spcPts val="640"/>
              </a:spcBef>
              <a:buSzPct val="100000"/>
              <a:buFont typeface="Arial"/>
              <a:buChar char="•"/>
            </a:pPr>
            <a:r>
              <a:rPr lang="en" dirty="0">
                <a:solidFill>
                  <a:schemeClr val="tx1"/>
                </a:solidFill>
                <a:latin typeface="Arial"/>
                <a:ea typeface="Arial"/>
                <a:cs typeface="Arial"/>
                <a:sym typeface="Arial"/>
              </a:rPr>
              <a:t>The “reward pathway” is highly sensitive during adolescence increasing susceptibility to developing </a:t>
            </a:r>
            <a:r>
              <a:rPr lang="en" dirty="0">
                <a:solidFill>
                  <a:schemeClr val="tx1"/>
                </a:solidFill>
                <a:latin typeface="Arial"/>
                <a:ea typeface="Arial"/>
                <a:cs typeface="Arial"/>
                <a:sym typeface="Arial"/>
              </a:rPr>
              <a:t>addiction</a:t>
            </a:r>
          </a:p>
          <a:p>
            <a:pPr marL="342900" indent="-317500">
              <a:lnSpc>
                <a:spcPct val="100000"/>
              </a:lnSpc>
              <a:spcBef>
                <a:spcPts val="640"/>
              </a:spcBef>
              <a:buSzPct val="100000"/>
              <a:buFont typeface="Arial"/>
              <a:buChar char="•"/>
            </a:pPr>
            <a:endParaRPr lang="en" sz="1800" dirty="0">
              <a:solidFill>
                <a:schemeClr val="tx1"/>
              </a:solidFill>
              <a:latin typeface="Arial"/>
              <a:ea typeface="Arial"/>
              <a:cs typeface="Arial"/>
              <a:sym typeface="Arial"/>
            </a:endParaRPr>
          </a:p>
          <a:p>
            <a:pPr marL="342900" indent="-317500">
              <a:lnSpc>
                <a:spcPct val="100000"/>
              </a:lnSpc>
              <a:spcBef>
                <a:spcPts val="640"/>
              </a:spcBef>
              <a:buSzPct val="100000"/>
              <a:buFont typeface="Arial"/>
              <a:buChar char="•"/>
            </a:pPr>
            <a:r>
              <a:rPr lang="en" dirty="0">
                <a:solidFill>
                  <a:schemeClr val="tx1"/>
                </a:solidFill>
                <a:latin typeface="Arial"/>
                <a:ea typeface="Arial"/>
                <a:cs typeface="Arial"/>
                <a:sym typeface="Arial"/>
              </a:rPr>
              <a:t>Substance </a:t>
            </a:r>
            <a:r>
              <a:rPr lang="en" dirty="0">
                <a:solidFill>
                  <a:schemeClr val="tx1"/>
                </a:solidFill>
                <a:latin typeface="Arial"/>
                <a:ea typeface="Arial"/>
                <a:cs typeface="Arial"/>
                <a:sym typeface="Arial"/>
              </a:rPr>
              <a:t>use during adolescence </a:t>
            </a:r>
            <a:r>
              <a:rPr lang="en" dirty="0">
                <a:solidFill>
                  <a:schemeClr val="tx1"/>
                </a:solidFill>
                <a:latin typeface="Arial"/>
                <a:ea typeface="Arial"/>
                <a:cs typeface="Arial"/>
                <a:sym typeface="Arial"/>
              </a:rPr>
              <a:t>can change </a:t>
            </a:r>
            <a:r>
              <a:rPr lang="en" dirty="0">
                <a:solidFill>
                  <a:schemeClr val="tx1"/>
                </a:solidFill>
                <a:latin typeface="Arial"/>
                <a:ea typeface="Arial"/>
                <a:cs typeface="Arial"/>
                <a:sym typeface="Arial"/>
              </a:rPr>
              <a:t>the developing brain (e.g. neural pathways) </a:t>
            </a:r>
            <a:r>
              <a:rPr lang="en" dirty="0">
                <a:solidFill>
                  <a:schemeClr val="tx1"/>
                </a:solidFill>
                <a:latin typeface="Arial"/>
                <a:ea typeface="Arial"/>
                <a:cs typeface="Arial"/>
                <a:sym typeface="Arial"/>
              </a:rPr>
              <a:t>increasing risk for learning, memory and mental health problems</a:t>
            </a:r>
          </a:p>
        </p:txBody>
      </p:sp>
    </p:spTree>
    <p:extLst>
      <p:ext uri="{BB962C8B-B14F-4D97-AF65-F5344CB8AC3E}">
        <p14:creationId xmlns:p14="http://schemas.microsoft.com/office/powerpoint/2010/main" val="2994795288"/>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74638"/>
            <a:ext cx="11087100" cy="1143000"/>
          </a:xfrm>
        </p:spPr>
        <p:txBody>
          <a:bodyPr>
            <a:noAutofit/>
          </a:bodyPr>
          <a:lstStyle/>
          <a:p>
            <a:pPr algn="ctr"/>
            <a:r>
              <a:rPr lang="en-US" sz="3200" b="1" dirty="0">
                <a:solidFill>
                  <a:schemeClr val="tx1"/>
                </a:solidFill>
                <a:effectLst>
                  <a:outerShdw blurRad="38100" dist="38100" dir="2700000" algn="tl">
                    <a:srgbClr val="000000"/>
                  </a:outerShdw>
                </a:effectLst>
                <a:latin typeface="Arial Narrow" pitchFamily="34" charset="0"/>
                <a:ea typeface="ＭＳ Ｐゴシック" charset="0"/>
              </a:rPr>
              <a:t>Leading Causes of Mortality among Persons </a:t>
            </a:r>
            <a:br>
              <a:rPr lang="en-US" sz="3200" b="1" dirty="0">
                <a:solidFill>
                  <a:schemeClr val="tx1"/>
                </a:solidFill>
                <a:effectLst>
                  <a:outerShdw blurRad="38100" dist="38100" dir="2700000" algn="tl">
                    <a:srgbClr val="000000"/>
                  </a:outerShdw>
                </a:effectLst>
                <a:latin typeface="Arial Narrow" pitchFamily="34" charset="0"/>
                <a:ea typeface="ＭＳ Ｐゴシック" charset="0"/>
              </a:rPr>
            </a:br>
            <a:r>
              <a:rPr lang="en-US" sz="3200" b="1" dirty="0">
                <a:solidFill>
                  <a:schemeClr val="tx1"/>
                </a:solidFill>
                <a:effectLst>
                  <a:outerShdw blurRad="38100" dist="38100" dir="2700000" algn="tl">
                    <a:srgbClr val="000000"/>
                  </a:outerShdw>
                </a:effectLst>
                <a:latin typeface="Arial Narrow" pitchFamily="34" charset="0"/>
                <a:ea typeface="ＭＳ Ｐゴシック" charset="0"/>
              </a:rPr>
              <a:t>Ages 10-24 Years, United States, 2019</a:t>
            </a:r>
            <a:endParaRPr lang="en-US" sz="3200" dirty="0">
              <a:solidFill>
                <a:schemeClr val="tx1"/>
              </a:solidFill>
            </a:endParaRPr>
          </a:p>
        </p:txBody>
      </p:sp>
      <p:sp>
        <p:nvSpPr>
          <p:cNvPr id="6" name="Rectangle 5"/>
          <p:cNvSpPr/>
          <p:nvPr/>
        </p:nvSpPr>
        <p:spPr>
          <a:xfrm>
            <a:off x="1555044" y="5715000"/>
            <a:ext cx="8731200" cy="261610"/>
          </a:xfrm>
          <a:prstGeom prst="rect">
            <a:avLst/>
          </a:prstGeom>
        </p:spPr>
        <p:txBody>
          <a:bodyPr wrap="square">
            <a:spAutoFit/>
          </a:bodyPr>
          <a:lstStyle/>
          <a:p>
            <a:r>
              <a:rPr lang="en-US" sz="1100" dirty="0"/>
              <a:t>Heron M. Deaths: Leading causes for 2019. National Vital Statistics Reports; </a:t>
            </a:r>
            <a:r>
              <a:rPr lang="en-US" sz="1100" dirty="0" err="1"/>
              <a:t>vol</a:t>
            </a:r>
            <a:r>
              <a:rPr lang="en-US" sz="1100" dirty="0"/>
              <a:t> 70 no 9. Hyattsville, MD: National Center for Health Statistics. 2021.</a:t>
            </a:r>
          </a:p>
        </p:txBody>
      </p:sp>
      <p:pic>
        <p:nvPicPr>
          <p:cNvPr id="4" name="Picture 3"/>
          <p:cNvPicPr>
            <a:picLocks noChangeAspect="1"/>
          </p:cNvPicPr>
          <p:nvPr/>
        </p:nvPicPr>
        <p:blipFill>
          <a:blip r:embed="rId3"/>
          <a:stretch>
            <a:fillRect/>
          </a:stretch>
        </p:blipFill>
        <p:spPr>
          <a:xfrm>
            <a:off x="3445598" y="1426141"/>
            <a:ext cx="4404456" cy="3472745"/>
          </a:xfrm>
          <a:prstGeom prst="rect">
            <a:avLst/>
          </a:prstGeom>
        </p:spPr>
      </p:pic>
    </p:spTree>
    <p:extLst>
      <p:ext uri="{BB962C8B-B14F-4D97-AF65-F5344CB8AC3E}">
        <p14:creationId xmlns:p14="http://schemas.microsoft.com/office/powerpoint/2010/main" val="3470185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t>
            </a:r>
            <a:endParaRPr lang="en-US" dirty="0"/>
          </a:p>
        </p:txBody>
      </p:sp>
    </p:spTree>
    <p:extLst>
      <p:ext uri="{BB962C8B-B14F-4D97-AF65-F5344CB8AC3E}">
        <p14:creationId xmlns:p14="http://schemas.microsoft.com/office/powerpoint/2010/main" val="3081849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855"/>
            <a:ext cx="9144000" cy="1143000"/>
          </a:xfrm>
        </p:spPr>
        <p:txBody>
          <a:bodyPr>
            <a:normAutofit/>
          </a:bodyPr>
          <a:lstStyle/>
          <a:p>
            <a:r>
              <a:rPr lang="en-US" sz="3600" b="1" dirty="0">
                <a:solidFill>
                  <a:schemeClr val="tx1"/>
                </a:solidFill>
                <a:effectLst>
                  <a:outerShdw blurRad="38100" dist="38100" dir="2700000" algn="tl">
                    <a:srgbClr val="000000"/>
                  </a:outerShdw>
                </a:effectLst>
                <a:latin typeface="Arial Narrow" pitchFamily="34" charset="0"/>
                <a:ea typeface="ＭＳ Ｐゴシック" charset="0"/>
              </a:rPr>
              <a:t>Substances Used by 12</a:t>
            </a:r>
            <a:r>
              <a:rPr lang="en-US" sz="3600" b="1" baseline="30000" dirty="0">
                <a:solidFill>
                  <a:schemeClr val="tx1"/>
                </a:solidFill>
                <a:effectLst>
                  <a:outerShdw blurRad="38100" dist="38100" dir="2700000" algn="tl">
                    <a:srgbClr val="000000"/>
                  </a:outerShdw>
                </a:effectLst>
                <a:latin typeface="Arial Narrow" pitchFamily="34" charset="0"/>
                <a:ea typeface="ＭＳ Ｐゴシック" charset="0"/>
              </a:rPr>
              <a:t>th</a:t>
            </a:r>
            <a:r>
              <a:rPr lang="en-US" sz="3600" b="1" dirty="0">
                <a:solidFill>
                  <a:schemeClr val="tx1"/>
                </a:solidFill>
                <a:effectLst>
                  <a:outerShdw blurRad="38100" dist="38100" dir="2700000" algn="tl">
                    <a:srgbClr val="000000"/>
                  </a:outerShdw>
                </a:effectLst>
                <a:latin typeface="Arial Narrow" pitchFamily="34" charset="0"/>
                <a:ea typeface="ＭＳ Ｐゴシック" charset="0"/>
              </a:rPr>
              <a:t> Graders, 2021</a:t>
            </a:r>
            <a:endParaRPr lang="en-US" sz="3600" dirty="0">
              <a:solidFill>
                <a:schemeClr val="tx1"/>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665889910"/>
              </p:ext>
            </p:extLst>
          </p:nvPr>
        </p:nvGraphicFramePr>
        <p:xfrm>
          <a:off x="1676401" y="914401"/>
          <a:ext cx="5181601" cy="5068159"/>
        </p:xfrm>
        <a:graphic>
          <a:graphicData uri="http://schemas.openxmlformats.org/drawingml/2006/table">
            <a:tbl>
              <a:tblPr firstRow="1" bandRow="1">
                <a:tableStyleId>{21E4AEA4-8DFA-4A89-87EB-49C32662AFE0}</a:tableStyleId>
              </a:tblPr>
              <a:tblGrid>
                <a:gridCol w="2201728">
                  <a:extLst>
                    <a:ext uri="{9D8B030D-6E8A-4147-A177-3AD203B41FA5}">
                      <a16:colId xmlns:a16="http://schemas.microsoft.com/office/drawing/2014/main" val="20000"/>
                    </a:ext>
                  </a:extLst>
                </a:gridCol>
                <a:gridCol w="1544226">
                  <a:extLst>
                    <a:ext uri="{9D8B030D-6E8A-4147-A177-3AD203B41FA5}">
                      <a16:colId xmlns:a16="http://schemas.microsoft.com/office/drawing/2014/main" val="20001"/>
                    </a:ext>
                  </a:extLst>
                </a:gridCol>
                <a:gridCol w="1435647">
                  <a:extLst>
                    <a:ext uri="{9D8B030D-6E8A-4147-A177-3AD203B41FA5}">
                      <a16:colId xmlns:a16="http://schemas.microsoft.com/office/drawing/2014/main" val="20002"/>
                    </a:ext>
                  </a:extLst>
                </a:gridCol>
              </a:tblGrid>
              <a:tr h="770479">
                <a:tc>
                  <a:txBody>
                    <a:bodyPr/>
                    <a:lstStyle/>
                    <a:p>
                      <a:pPr algn="ctr"/>
                      <a:r>
                        <a:rPr lang="en-US" sz="2200" b="1" dirty="0">
                          <a:solidFill>
                            <a:schemeClr val="bg1"/>
                          </a:solidFill>
                          <a:latin typeface="Calibri Light" panose="020F0302020204030204" pitchFamily="34" charset="0"/>
                        </a:rPr>
                        <a:t>Substance</a:t>
                      </a:r>
                    </a:p>
                  </a:txBody>
                  <a:tcPr anchor="ctr">
                    <a:solidFill>
                      <a:schemeClr val="tx2"/>
                    </a:solidFill>
                  </a:tcPr>
                </a:tc>
                <a:tc>
                  <a:txBody>
                    <a:bodyPr/>
                    <a:lstStyle/>
                    <a:p>
                      <a:pPr algn="ctr"/>
                      <a:r>
                        <a:rPr lang="en-US" sz="2200" b="1" dirty="0">
                          <a:solidFill>
                            <a:schemeClr val="bg1"/>
                          </a:solidFill>
                          <a:latin typeface="Calibri Light" panose="020F0302020204030204" pitchFamily="34" charset="0"/>
                        </a:rPr>
                        <a:t>Lifetime</a:t>
                      </a:r>
                      <a:r>
                        <a:rPr lang="en-US" sz="2200" b="1" baseline="0" dirty="0">
                          <a:solidFill>
                            <a:schemeClr val="bg1"/>
                          </a:solidFill>
                          <a:latin typeface="Calibri Light" panose="020F0302020204030204" pitchFamily="34" charset="0"/>
                        </a:rPr>
                        <a:t> (%)</a:t>
                      </a:r>
                      <a:endParaRPr lang="en-US" sz="2200" b="1" dirty="0">
                        <a:solidFill>
                          <a:schemeClr val="bg1"/>
                        </a:solidFill>
                        <a:latin typeface="Calibri Light" panose="020F0302020204030204" pitchFamily="34" charset="0"/>
                      </a:endParaRPr>
                    </a:p>
                  </a:txBody>
                  <a:tcPr anchor="ctr">
                    <a:solidFill>
                      <a:schemeClr val="tx2"/>
                    </a:solidFill>
                  </a:tcPr>
                </a:tc>
                <a:tc>
                  <a:txBody>
                    <a:bodyPr/>
                    <a:lstStyle/>
                    <a:p>
                      <a:pPr algn="ctr"/>
                      <a:r>
                        <a:rPr lang="en-US" sz="2200" b="1" dirty="0">
                          <a:solidFill>
                            <a:schemeClr val="bg1"/>
                          </a:solidFill>
                          <a:latin typeface="Calibri Light" panose="020F0302020204030204" pitchFamily="34" charset="0"/>
                        </a:rPr>
                        <a:t>Past 30</a:t>
                      </a:r>
                      <a:r>
                        <a:rPr lang="en-US" sz="2200" b="1" baseline="0" dirty="0">
                          <a:solidFill>
                            <a:schemeClr val="bg1"/>
                          </a:solidFill>
                          <a:latin typeface="Calibri Light" panose="020F0302020204030204" pitchFamily="34" charset="0"/>
                        </a:rPr>
                        <a:t> Days (%)</a:t>
                      </a:r>
                      <a:endParaRPr lang="en-US" sz="2200" b="1" dirty="0">
                        <a:solidFill>
                          <a:schemeClr val="bg1"/>
                        </a:solidFill>
                        <a:latin typeface="Calibri Light" panose="020F0302020204030204" pitchFamily="34" charset="0"/>
                      </a:endParaRPr>
                    </a:p>
                  </a:txBody>
                  <a:tcPr anchor="ctr">
                    <a:solidFill>
                      <a:schemeClr val="tx2"/>
                    </a:solidFill>
                  </a:tcPr>
                </a:tc>
                <a:extLst>
                  <a:ext uri="{0D108BD9-81ED-4DB2-BD59-A6C34878D82A}">
                    <a16:rowId xmlns:a16="http://schemas.microsoft.com/office/drawing/2014/main" val="10000"/>
                  </a:ext>
                </a:extLst>
              </a:tr>
              <a:tr h="334253">
                <a:tc>
                  <a:txBody>
                    <a:bodyPr/>
                    <a:lstStyle/>
                    <a:p>
                      <a:pPr algn="ctr"/>
                      <a:r>
                        <a:rPr lang="en-US" dirty="0">
                          <a:latin typeface="Calibri Light" panose="020F0302020204030204" pitchFamily="34" charset="0"/>
                        </a:rPr>
                        <a:t>Alcohol</a:t>
                      </a: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54.1</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25.8</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0001"/>
                  </a:ext>
                </a:extLst>
              </a:tr>
              <a:tr h="334253">
                <a:tc>
                  <a:txBody>
                    <a:bodyPr/>
                    <a:lstStyle/>
                    <a:p>
                      <a:pPr algn="ctr"/>
                      <a:r>
                        <a:rPr lang="en-US" dirty="0" smtClean="0">
                          <a:latin typeface="Calibri Light" panose="020F0302020204030204" pitchFamily="34" charset="0"/>
                        </a:rPr>
                        <a:t>Nicotine (Vaping)</a:t>
                      </a:r>
                      <a:endParaRPr lang="en-US" dirty="0">
                        <a:latin typeface="Calibri Light" panose="020F0302020204030204" pitchFamily="34" charset="0"/>
                      </a:endParaRP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38.7</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19.6</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303944991"/>
                  </a:ext>
                </a:extLst>
              </a:tr>
              <a:tr h="334253">
                <a:tc>
                  <a:txBody>
                    <a:bodyPr/>
                    <a:lstStyle/>
                    <a:p>
                      <a:pPr algn="ctr"/>
                      <a:r>
                        <a:rPr lang="en-US" dirty="0">
                          <a:latin typeface="Calibri Light" panose="020F0302020204030204" pitchFamily="34" charset="0"/>
                        </a:rPr>
                        <a:t>Any illicit drug</a:t>
                      </a: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41.3</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20.6</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0002"/>
                  </a:ext>
                </a:extLst>
              </a:tr>
              <a:tr h="334253">
                <a:tc>
                  <a:txBody>
                    <a:bodyPr/>
                    <a:lstStyle/>
                    <a:p>
                      <a:pPr algn="ctr"/>
                      <a:r>
                        <a:rPr lang="en-US" dirty="0" smtClean="0">
                          <a:latin typeface="Calibri Light" panose="020F0302020204030204" pitchFamily="34" charset="0"/>
                        </a:rPr>
                        <a:t>Marijuana</a:t>
                      </a:r>
                      <a:endParaRPr lang="en-US" dirty="0">
                        <a:latin typeface="Calibri Light" panose="020F0302020204030204" pitchFamily="34" charset="0"/>
                      </a:endParaRP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38.6</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19.5</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0003"/>
                  </a:ext>
                </a:extLst>
              </a:tr>
              <a:tr h="334253">
                <a:tc>
                  <a:txBody>
                    <a:bodyPr/>
                    <a:lstStyle/>
                    <a:p>
                      <a:pPr algn="ctr"/>
                      <a:r>
                        <a:rPr lang="en-US" dirty="0" smtClean="0">
                          <a:latin typeface="Calibri Light" panose="020F0302020204030204" pitchFamily="34" charset="0"/>
                        </a:rPr>
                        <a:t>Marijuana (Vaping)</a:t>
                      </a:r>
                      <a:endParaRPr lang="en-US" dirty="0">
                        <a:latin typeface="Calibri Light" panose="020F0302020204030204" pitchFamily="34" charset="0"/>
                      </a:endParaRP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25.7</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12.4</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2208116093"/>
                  </a:ext>
                </a:extLst>
              </a:tr>
              <a:tr h="334253">
                <a:tc>
                  <a:txBody>
                    <a:bodyPr/>
                    <a:lstStyle/>
                    <a:p>
                      <a:pPr algn="ctr"/>
                      <a:r>
                        <a:rPr lang="en-US" dirty="0">
                          <a:latin typeface="Calibri Light" panose="020F0302020204030204" pitchFamily="34" charset="0"/>
                        </a:rPr>
                        <a:t>Inhalants</a:t>
                      </a: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5.0</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0.7</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0004"/>
                  </a:ext>
                </a:extLst>
              </a:tr>
              <a:tr h="334253">
                <a:tc>
                  <a:txBody>
                    <a:bodyPr/>
                    <a:lstStyle/>
                    <a:p>
                      <a:pPr algn="ctr"/>
                      <a:r>
                        <a:rPr lang="en-US" dirty="0">
                          <a:latin typeface="Calibri Light" panose="020F0302020204030204" pitchFamily="34" charset="0"/>
                        </a:rPr>
                        <a:t>Hallucinogens</a:t>
                      </a:r>
                    </a:p>
                  </a:txBody>
                  <a:tcPr>
                    <a:solidFill>
                      <a:schemeClr val="tx2"/>
                    </a:solidFill>
                  </a:tcPr>
                </a:tc>
                <a:tc>
                  <a:txBody>
                    <a:bodyPr/>
                    <a:lstStyle/>
                    <a:p>
                      <a:pPr algn="ctr"/>
                      <a:r>
                        <a:rPr lang="en-US" b="0" dirty="0" smtClean="0">
                          <a:solidFill>
                            <a:schemeClr val="bg1"/>
                          </a:solidFill>
                          <a:latin typeface="Calibri Light" panose="020F0302020204030204" pitchFamily="34" charset="0"/>
                        </a:rPr>
                        <a:t>7.1</a:t>
                      </a:r>
                      <a:endParaRPr lang="en-US" b="0" dirty="0">
                        <a:solidFill>
                          <a:schemeClr val="bg1"/>
                        </a:solidFill>
                        <a:latin typeface="Calibri Light" panose="020F0302020204030204" pitchFamily="34"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1.0</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0005"/>
                  </a:ext>
                </a:extLst>
              </a:tr>
              <a:tr h="334253">
                <a:tc>
                  <a:txBody>
                    <a:bodyPr/>
                    <a:lstStyle/>
                    <a:p>
                      <a:pPr algn="ctr"/>
                      <a:r>
                        <a:rPr lang="en-US" dirty="0">
                          <a:latin typeface="Calibri Light" panose="020F0302020204030204" pitchFamily="34" charset="0"/>
                        </a:rPr>
                        <a:t>Cocaine</a:t>
                      </a: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2.5</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0.3</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0006"/>
                  </a:ext>
                </a:extLst>
              </a:tr>
              <a:tr h="334253">
                <a:tc>
                  <a:txBody>
                    <a:bodyPr/>
                    <a:lstStyle/>
                    <a:p>
                      <a:pPr algn="ctr"/>
                      <a:r>
                        <a:rPr lang="en-US" dirty="0">
                          <a:latin typeface="Calibri Light" panose="020F0302020204030204" pitchFamily="34" charset="0"/>
                        </a:rPr>
                        <a:t>Amphetamines</a:t>
                      </a: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4.9</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algn="ctr"/>
                      <a:r>
                        <a:rPr lang="en-US" dirty="0" smtClean="0">
                          <a:solidFill>
                            <a:schemeClr val="bg1"/>
                          </a:solidFill>
                          <a:latin typeface="Calibri Light" panose="020F0302020204030204" pitchFamily="34" charset="0"/>
                        </a:rPr>
                        <a:t>1.0</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0007"/>
                  </a:ext>
                </a:extLst>
              </a:tr>
              <a:tr h="334253">
                <a:tc>
                  <a:txBody>
                    <a:bodyPr/>
                    <a:lstStyle/>
                    <a:p>
                      <a:pPr algn="ctr"/>
                      <a:r>
                        <a:rPr lang="en-US" dirty="0">
                          <a:latin typeface="Calibri Light" panose="020F0302020204030204" pitchFamily="34" charset="0"/>
                        </a:rPr>
                        <a:t>Heroin</a:t>
                      </a: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0.4</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Calibri Light" panose="020F0302020204030204" pitchFamily="34" charset="0"/>
                        </a:rPr>
                        <a:t>0.1</a:t>
                      </a:r>
                      <a:endParaRPr lang="en-US" dirty="0">
                        <a:solidFill>
                          <a:schemeClr val="bg1"/>
                        </a:solidFill>
                        <a:latin typeface="Calibri Light" panose="020F0302020204030204" pitchFamily="34" charset="0"/>
                      </a:endParaRPr>
                    </a:p>
                  </a:txBody>
                  <a:tcPr>
                    <a:solidFill>
                      <a:schemeClr val="tx2"/>
                    </a:solidFill>
                  </a:tcPr>
                </a:tc>
                <a:extLst>
                  <a:ext uri="{0D108BD9-81ED-4DB2-BD59-A6C34878D82A}">
                    <a16:rowId xmlns:a16="http://schemas.microsoft.com/office/drawing/2014/main" val="10008"/>
                  </a:ext>
                </a:extLst>
              </a:tr>
              <a:tr h="334253">
                <a:tc>
                  <a:txBody>
                    <a:bodyPr/>
                    <a:lstStyle/>
                    <a:p>
                      <a:pPr algn="ctr"/>
                      <a:r>
                        <a:rPr lang="en-US" dirty="0" smtClean="0">
                          <a:latin typeface="Calibri Light" panose="020F0302020204030204" pitchFamily="34" charset="0"/>
                        </a:rPr>
                        <a:t>Narcotics other than Heroin</a:t>
                      </a:r>
                      <a:endParaRPr lang="en-US" dirty="0">
                        <a:latin typeface="Calibri Light" panose="020F0302020204030204" pitchFamily="34" charset="0"/>
                      </a:endParaRPr>
                    </a:p>
                  </a:txBody>
                  <a:tcPr>
                    <a:solidFill>
                      <a:schemeClr val="tx2"/>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800" b="0" i="0" u="none" strike="noStrike" cap="none" normalizeH="0" baseline="0" dirty="0" smtClean="0">
                          <a:ln>
                            <a:noFill/>
                          </a:ln>
                          <a:solidFill>
                            <a:schemeClr val="bg1"/>
                          </a:solidFill>
                          <a:effectLst/>
                          <a:latin typeface="Calibri Light" panose="020F0302020204030204" pitchFamily="34" charset="0"/>
                          <a:ea typeface="ＭＳ Ｐゴシック" charset="0"/>
                          <a:cs typeface="ＭＳ Ｐゴシック" charset="0"/>
                        </a:rPr>
                        <a:t>2.3</a:t>
                      </a:r>
                      <a:endParaRPr kumimoji="0" lang="en-US" sz="1800" b="0" i="0" u="none" strike="noStrike" cap="none" normalizeH="0" baseline="0" dirty="0">
                        <a:ln>
                          <a:noFill/>
                        </a:ln>
                        <a:solidFill>
                          <a:schemeClr val="bg1"/>
                        </a:solidFill>
                        <a:effectLst/>
                        <a:latin typeface="Calibri Light" panose="020F0302020204030204" pitchFamily="34" charset="0"/>
                        <a:ea typeface="ＭＳ Ｐゴシック" charset="0"/>
                        <a:cs typeface="ＭＳ Ｐゴシック" charset="0"/>
                      </a:endParaRPr>
                    </a:p>
                  </a:txBody>
                  <a:tcPr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Calibri Light" panose="020F0302020204030204" pitchFamily="34" charset="0"/>
                        </a:rPr>
                        <a:t>0.3</a:t>
                      </a:r>
                      <a:endParaRPr lang="en-US" dirty="0">
                        <a:solidFill>
                          <a:schemeClr val="bg1"/>
                        </a:solidFill>
                        <a:latin typeface="Calibri Light" panose="020F0302020204030204" pitchFamily="34" charset="0"/>
                      </a:endParaRPr>
                    </a:p>
                  </a:txBody>
                  <a:tcPr anchor="ctr">
                    <a:solidFill>
                      <a:schemeClr val="tx2"/>
                    </a:solidFill>
                  </a:tcPr>
                </a:tc>
                <a:extLst>
                  <a:ext uri="{0D108BD9-81ED-4DB2-BD59-A6C34878D82A}">
                    <a16:rowId xmlns:a16="http://schemas.microsoft.com/office/drawing/2014/main" val="3295425198"/>
                  </a:ext>
                </a:extLst>
              </a:tr>
            </a:tbl>
          </a:graphicData>
        </a:graphic>
      </p:graphicFrame>
      <p:sp>
        <p:nvSpPr>
          <p:cNvPr id="7" name="TextBox 6"/>
          <p:cNvSpPr txBox="1"/>
          <p:nvPr/>
        </p:nvSpPr>
        <p:spPr>
          <a:xfrm>
            <a:off x="7057900" y="1773979"/>
            <a:ext cx="3360717" cy="3170099"/>
          </a:xfrm>
          <a:prstGeom prst="rect">
            <a:avLst/>
          </a:prstGeom>
          <a:noFill/>
        </p:spPr>
        <p:txBody>
          <a:bodyPr wrap="square" rtlCol="0">
            <a:spAutoFit/>
          </a:bodyPr>
          <a:lstStyle/>
          <a:p>
            <a:r>
              <a:rPr lang="en-US" sz="2000" dirty="0">
                <a:latin typeface="Calibri Light" panose="020F0302020204030204" pitchFamily="34" charset="0"/>
              </a:rPr>
              <a:t>While experimentation with alcohol is common, less than half of 12</a:t>
            </a:r>
            <a:r>
              <a:rPr lang="en-US" sz="2000" baseline="30000" dirty="0">
                <a:latin typeface="Calibri Light" panose="020F0302020204030204" pitchFamily="34" charset="0"/>
              </a:rPr>
              <a:t>th</a:t>
            </a:r>
            <a:r>
              <a:rPr lang="en-US" sz="2000" dirty="0">
                <a:latin typeface="Calibri Light" panose="020F0302020204030204" pitchFamily="34" charset="0"/>
              </a:rPr>
              <a:t> graders are current (past 30 days) drinkers. Some kids and adults think that “all” high schoolers use marijuana, but the truth is that less than half (38.6%) of seniors have ever tried it and only 12.4% use currently.</a:t>
            </a:r>
          </a:p>
        </p:txBody>
      </p:sp>
      <p:sp>
        <p:nvSpPr>
          <p:cNvPr id="8" name="TextBox 7"/>
          <p:cNvSpPr txBox="1"/>
          <p:nvPr/>
        </p:nvSpPr>
        <p:spPr>
          <a:xfrm rot="10800000" flipV="1">
            <a:off x="7072087" y="5261118"/>
            <a:ext cx="3381829" cy="600164"/>
          </a:xfrm>
          <a:prstGeom prst="rect">
            <a:avLst/>
          </a:prstGeom>
          <a:noFill/>
        </p:spPr>
        <p:txBody>
          <a:bodyPr wrap="square" rtlCol="0">
            <a:spAutoFit/>
          </a:bodyPr>
          <a:lstStyle/>
          <a:p>
            <a:r>
              <a:rPr lang="en-US" sz="1100" dirty="0"/>
              <a:t>NIDA. 2021, </a:t>
            </a:r>
            <a:r>
              <a:rPr lang="en-US" sz="1100" dirty="0">
                <a:hlinkClick r:id="rId3"/>
              </a:rPr>
              <a:t>Monitoring the Future Study: Trends in Prevalence of Various Drugs | National Institute on Drug Abuse (NIDA)</a:t>
            </a:r>
            <a:endParaRPr lang="en-US" sz="1100" dirty="0"/>
          </a:p>
        </p:txBody>
      </p:sp>
    </p:spTree>
    <p:extLst>
      <p:ext uri="{BB962C8B-B14F-4D97-AF65-F5344CB8AC3E}">
        <p14:creationId xmlns:p14="http://schemas.microsoft.com/office/powerpoint/2010/main" val="2640631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0717" y="124921"/>
            <a:ext cx="10515600" cy="1325563"/>
          </a:xfrm>
          <a:solidFill>
            <a:schemeClr val="tx2"/>
          </a:solidFill>
        </p:spPr>
        <p:txBody>
          <a:bodyPr anchor="ctr">
            <a:normAutofit/>
          </a:bodyPr>
          <a:lstStyle/>
          <a:p>
            <a:r>
              <a:rPr lang="en-US" b="1" dirty="0" smtClean="0">
                <a:solidFill>
                  <a:schemeClr val="tx1"/>
                </a:solidFill>
                <a:effectLst>
                  <a:outerShdw blurRad="38100" dist="38100" dir="2700000" algn="tl">
                    <a:srgbClr val="000000"/>
                  </a:outerShdw>
                </a:effectLst>
                <a:latin typeface="Arial Narrow" pitchFamily="34" charset="0"/>
                <a:ea typeface="ＭＳ Ｐゴシック" charset="0"/>
              </a:rPr>
              <a:t>Most drug use starts in adolescence</a:t>
            </a:r>
            <a:endParaRPr lang="en-US" sz="4400" dirty="0">
              <a:solidFill>
                <a:schemeClr val="tx1"/>
              </a:solidFill>
              <a:latin typeface="+mn-lt"/>
            </a:endParaRPr>
          </a:p>
        </p:txBody>
      </p:sp>
      <p:graphicFrame>
        <p:nvGraphicFramePr>
          <p:cNvPr id="6" name="Chart 5"/>
          <p:cNvGraphicFramePr>
            <a:graphicFrameLocks/>
          </p:cNvGraphicFramePr>
          <p:nvPr>
            <p:extLst>
              <p:ext uri="{D42A27DB-BD31-4B8C-83A1-F6EECF244321}">
                <p14:modId xmlns:p14="http://schemas.microsoft.com/office/powerpoint/2010/main" val="4229040124"/>
              </p:ext>
            </p:extLst>
          </p:nvPr>
        </p:nvGraphicFramePr>
        <p:xfrm>
          <a:off x="2514438" y="1600894"/>
          <a:ext cx="6721410" cy="442501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314045" y="5404561"/>
            <a:ext cx="862165" cy="400103"/>
          </a:xfrm>
          <a:prstGeom prst="rect">
            <a:avLst/>
          </a:prstGeom>
          <a:noFill/>
          <a:ln>
            <a:noFill/>
          </a:ln>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n w="12700">
                  <a:noFill/>
                  <a:prstDash val="solid"/>
                </a:ln>
                <a:solidFill>
                  <a:schemeClr val="bg1"/>
                </a:solidFill>
              </a:rPr>
              <a:t>12-13</a:t>
            </a:r>
            <a:endParaRPr lang="en-US" sz="1800" b="1" dirty="0">
              <a:ln w="12700">
                <a:noFill/>
                <a:prstDash val="solid"/>
              </a:ln>
              <a:solidFill>
                <a:schemeClr val="bg1"/>
              </a:solidFill>
            </a:endParaRPr>
          </a:p>
        </p:txBody>
      </p:sp>
      <p:sp>
        <p:nvSpPr>
          <p:cNvPr id="8" name="Rectangle 7"/>
          <p:cNvSpPr/>
          <p:nvPr/>
        </p:nvSpPr>
        <p:spPr>
          <a:xfrm>
            <a:off x="4366790" y="4356084"/>
            <a:ext cx="862147" cy="400110"/>
          </a:xfrm>
          <a:prstGeom prst="rect">
            <a:avLst/>
          </a:prstGeom>
          <a:noFill/>
          <a:ln>
            <a:noFill/>
          </a:ln>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n w="12700">
                  <a:noFill/>
                  <a:prstDash val="solid"/>
                </a:ln>
                <a:solidFill>
                  <a:schemeClr val="bg1"/>
                </a:solidFill>
              </a:rPr>
              <a:t>14-15</a:t>
            </a:r>
            <a:endParaRPr lang="en-US" sz="1800" b="1" dirty="0">
              <a:ln w="12700">
                <a:noFill/>
                <a:prstDash val="solid"/>
              </a:ln>
              <a:solidFill>
                <a:schemeClr val="bg1"/>
              </a:solidFill>
            </a:endParaRPr>
          </a:p>
        </p:txBody>
      </p:sp>
      <p:sp>
        <p:nvSpPr>
          <p:cNvPr id="9" name="Rectangle 8"/>
          <p:cNvSpPr/>
          <p:nvPr/>
        </p:nvSpPr>
        <p:spPr>
          <a:xfrm>
            <a:off x="5375496" y="3413300"/>
            <a:ext cx="862093" cy="400104"/>
          </a:xfrm>
          <a:prstGeom prst="rect">
            <a:avLst/>
          </a:prstGeom>
          <a:noFill/>
          <a:ln>
            <a:noFill/>
          </a:ln>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n w="12700">
                  <a:noFill/>
                  <a:prstDash val="solid"/>
                </a:ln>
                <a:solidFill>
                  <a:schemeClr val="bg1"/>
                </a:solidFill>
              </a:rPr>
              <a:t>16-17</a:t>
            </a:r>
            <a:endParaRPr lang="en-US" sz="1800" b="1" dirty="0">
              <a:ln w="12700">
                <a:noFill/>
                <a:prstDash val="solid"/>
              </a:ln>
              <a:solidFill>
                <a:schemeClr val="bg1"/>
              </a:solidFill>
            </a:endParaRPr>
          </a:p>
        </p:txBody>
      </p:sp>
      <p:sp>
        <p:nvSpPr>
          <p:cNvPr id="10" name="Rectangle 9"/>
          <p:cNvSpPr/>
          <p:nvPr/>
        </p:nvSpPr>
        <p:spPr>
          <a:xfrm>
            <a:off x="6453054" y="3538144"/>
            <a:ext cx="862147" cy="400110"/>
          </a:xfrm>
          <a:prstGeom prst="rect">
            <a:avLst/>
          </a:prstGeom>
          <a:noFill/>
          <a:ln>
            <a:noFill/>
          </a:ln>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n w="12700">
                  <a:noFill/>
                  <a:prstDash val="solid"/>
                </a:ln>
                <a:solidFill>
                  <a:schemeClr val="bg1"/>
                </a:solidFill>
              </a:rPr>
              <a:t>18-20</a:t>
            </a:r>
            <a:endParaRPr lang="en-US" sz="1800" b="1" dirty="0">
              <a:ln w="12700">
                <a:noFill/>
                <a:prstDash val="solid"/>
              </a:ln>
              <a:solidFill>
                <a:schemeClr val="bg1"/>
              </a:solidFill>
            </a:endParaRPr>
          </a:p>
        </p:txBody>
      </p:sp>
      <p:sp>
        <p:nvSpPr>
          <p:cNvPr id="11" name="Rectangle 10"/>
          <p:cNvSpPr/>
          <p:nvPr/>
        </p:nvSpPr>
        <p:spPr>
          <a:xfrm>
            <a:off x="7387628" y="4902568"/>
            <a:ext cx="862147" cy="400110"/>
          </a:xfrm>
          <a:prstGeom prst="rect">
            <a:avLst/>
          </a:prstGeom>
          <a:noFill/>
          <a:ln>
            <a:noFill/>
          </a:ln>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n w="12700">
                  <a:noFill/>
                  <a:prstDash val="solid"/>
                </a:ln>
                <a:solidFill>
                  <a:schemeClr val="bg1"/>
                </a:solidFill>
              </a:rPr>
              <a:t>21-25</a:t>
            </a:r>
            <a:endParaRPr lang="en-US" sz="1800" b="1" dirty="0">
              <a:ln w="12700">
                <a:noFill/>
                <a:prstDash val="solid"/>
              </a:ln>
              <a:solidFill>
                <a:schemeClr val="bg1"/>
              </a:solidFill>
            </a:endParaRPr>
          </a:p>
        </p:txBody>
      </p:sp>
      <p:sp>
        <p:nvSpPr>
          <p:cNvPr id="12" name="Rectangle 11"/>
          <p:cNvSpPr/>
          <p:nvPr/>
        </p:nvSpPr>
        <p:spPr>
          <a:xfrm>
            <a:off x="8249775" y="5281446"/>
            <a:ext cx="1219200" cy="646331"/>
          </a:xfrm>
          <a:prstGeom prst="rect">
            <a:avLst/>
          </a:prstGeom>
          <a:noFill/>
          <a:ln>
            <a:noFill/>
          </a:ln>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2700">
                  <a:noFill/>
                  <a:prstDash val="solid"/>
                </a:ln>
                <a:solidFill>
                  <a:schemeClr val="bg1"/>
                </a:solidFill>
              </a:rPr>
              <a:t>26 and Older</a:t>
            </a:r>
          </a:p>
        </p:txBody>
      </p:sp>
    </p:spTree>
    <p:extLst>
      <p:ext uri="{BB962C8B-B14F-4D97-AF65-F5344CB8AC3E}">
        <p14:creationId xmlns:p14="http://schemas.microsoft.com/office/powerpoint/2010/main" val="3941099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35291" y="50116"/>
            <a:ext cx="9121421"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pitchFamily="34"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b="1" dirty="0">
                <a:effectLst>
                  <a:outerShdw blurRad="38100" dist="38100" dir="2700000" algn="tl">
                    <a:srgbClr val="000000"/>
                  </a:outerShdw>
                </a:effectLst>
                <a:latin typeface="Arial Narrow" pitchFamily="34" charset="0"/>
                <a:ea typeface="ＭＳ Ｐゴシック" charset="0"/>
              </a:rPr>
              <a:t>Age at first use and later risk</a:t>
            </a:r>
            <a:endParaRPr lang="en-US" b="1" dirty="0"/>
          </a:p>
        </p:txBody>
      </p:sp>
      <p:graphicFrame>
        <p:nvGraphicFramePr>
          <p:cNvPr id="3" name="Object 2"/>
          <p:cNvGraphicFramePr>
            <a:graphicFrameLocks noChangeAspect="1"/>
          </p:cNvGraphicFramePr>
          <p:nvPr>
            <p:extLst/>
          </p:nvPr>
        </p:nvGraphicFramePr>
        <p:xfrm>
          <a:off x="1585716" y="1882068"/>
          <a:ext cx="4656667" cy="30100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4"/>
          <p:cNvSpPr txBox="1">
            <a:spLocks noChangeArrowheads="1"/>
          </p:cNvSpPr>
          <p:nvPr/>
        </p:nvSpPr>
        <p:spPr bwMode="auto">
          <a:xfrm>
            <a:off x="1727761" y="4871180"/>
            <a:ext cx="5012267" cy="397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5400">
                <a:solidFill>
                  <a:srgbClr val="FDD518"/>
                </a:solidFill>
                <a:latin typeface="HelveticaNeue HeavyCond"/>
                <a:ea typeface="MS PGothic" pitchFamily="34" charset="-128"/>
              </a:defRPr>
            </a:lvl1pPr>
            <a:lvl2pPr marL="742950" indent="-285750" eaLnBrk="0" hangingPunct="0">
              <a:defRPr sz="5400">
                <a:solidFill>
                  <a:srgbClr val="FDD518"/>
                </a:solidFill>
                <a:latin typeface="HelveticaNeue HeavyCond"/>
                <a:ea typeface="MS PGothic" pitchFamily="34" charset="-128"/>
              </a:defRPr>
            </a:lvl2pPr>
            <a:lvl3pPr marL="1143000" indent="-228600" eaLnBrk="0" hangingPunct="0">
              <a:defRPr sz="5400">
                <a:solidFill>
                  <a:srgbClr val="FDD518"/>
                </a:solidFill>
                <a:latin typeface="HelveticaNeue HeavyCond"/>
                <a:ea typeface="MS PGothic" pitchFamily="34" charset="-128"/>
              </a:defRPr>
            </a:lvl3pPr>
            <a:lvl4pPr marL="1600200" indent="-228600" eaLnBrk="0" hangingPunct="0">
              <a:defRPr sz="5400">
                <a:solidFill>
                  <a:srgbClr val="FDD518"/>
                </a:solidFill>
                <a:latin typeface="HelveticaNeue HeavyCond"/>
                <a:ea typeface="MS PGothic" pitchFamily="34" charset="-128"/>
              </a:defRPr>
            </a:lvl4pPr>
            <a:lvl5pPr marL="2057400" indent="-228600" eaLnBrk="0" hangingPunct="0">
              <a:defRPr sz="5400">
                <a:solidFill>
                  <a:srgbClr val="FDD518"/>
                </a:solidFill>
                <a:latin typeface="HelveticaNeue HeavyCond"/>
                <a:ea typeface="MS PGothic" pitchFamily="34" charset="-128"/>
              </a:defRPr>
            </a:lvl5pPr>
            <a:lvl6pPr marL="2514600" indent="-228600" eaLnBrk="0" fontAlgn="base" hangingPunct="0">
              <a:spcBef>
                <a:spcPct val="0"/>
              </a:spcBef>
              <a:spcAft>
                <a:spcPct val="0"/>
              </a:spcAft>
              <a:defRPr sz="5400">
                <a:solidFill>
                  <a:srgbClr val="FDD518"/>
                </a:solidFill>
                <a:latin typeface="HelveticaNeue HeavyCond"/>
                <a:ea typeface="MS PGothic" pitchFamily="34" charset="-128"/>
              </a:defRPr>
            </a:lvl6pPr>
            <a:lvl7pPr marL="2971800" indent="-228600" eaLnBrk="0" fontAlgn="base" hangingPunct="0">
              <a:spcBef>
                <a:spcPct val="0"/>
              </a:spcBef>
              <a:spcAft>
                <a:spcPct val="0"/>
              </a:spcAft>
              <a:defRPr sz="5400">
                <a:solidFill>
                  <a:srgbClr val="FDD518"/>
                </a:solidFill>
                <a:latin typeface="HelveticaNeue HeavyCond"/>
                <a:ea typeface="MS PGothic" pitchFamily="34" charset="-128"/>
              </a:defRPr>
            </a:lvl7pPr>
            <a:lvl8pPr marL="3429000" indent="-228600" eaLnBrk="0" fontAlgn="base" hangingPunct="0">
              <a:spcBef>
                <a:spcPct val="0"/>
              </a:spcBef>
              <a:spcAft>
                <a:spcPct val="0"/>
              </a:spcAft>
              <a:defRPr sz="5400">
                <a:solidFill>
                  <a:srgbClr val="FDD518"/>
                </a:solidFill>
                <a:latin typeface="HelveticaNeue HeavyCond"/>
                <a:ea typeface="MS PGothic" pitchFamily="34" charset="-128"/>
              </a:defRPr>
            </a:lvl8pPr>
            <a:lvl9pPr marL="3886200" indent="-228600" eaLnBrk="0" fontAlgn="base" hangingPunct="0">
              <a:spcBef>
                <a:spcPct val="0"/>
              </a:spcBef>
              <a:spcAft>
                <a:spcPct val="0"/>
              </a:spcAft>
              <a:defRPr sz="5400">
                <a:solidFill>
                  <a:srgbClr val="FDD518"/>
                </a:solidFill>
                <a:latin typeface="HelveticaNeue HeavyCond"/>
                <a:ea typeface="MS PGothic" pitchFamily="34" charset="-128"/>
              </a:defRPr>
            </a:lvl9pPr>
          </a:lstStyle>
          <a:p>
            <a:pPr algn="ctr">
              <a:lnSpc>
                <a:spcPct val="90000"/>
              </a:lnSpc>
              <a:spcBef>
                <a:spcPct val="50000"/>
              </a:spcBef>
            </a:pPr>
            <a:r>
              <a:rPr lang="en-US" sz="2200" b="1" dirty="0">
                <a:solidFill>
                  <a:schemeClr val="tx1"/>
                </a:solidFill>
                <a:latin typeface="Calibri" pitchFamily="34" charset="0"/>
                <a:ea typeface="ヒラギノ角ゴ Pro W3" pitchFamily="-107" charset="-128"/>
              </a:rPr>
              <a:t>Age at First Drink</a:t>
            </a:r>
          </a:p>
        </p:txBody>
      </p:sp>
      <p:sp>
        <p:nvSpPr>
          <p:cNvPr id="5" name="Text Box 5"/>
          <p:cNvSpPr txBox="1">
            <a:spLocks noChangeArrowheads="1"/>
          </p:cNvSpPr>
          <p:nvPr/>
        </p:nvSpPr>
        <p:spPr bwMode="auto">
          <a:xfrm rot="10800000">
            <a:off x="1598439" y="1660085"/>
            <a:ext cx="497829"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vert="eaVert" wrap="square">
            <a:spAutoFit/>
          </a:bodyPr>
          <a:lstStyle>
            <a:lvl1pPr eaLnBrk="0" hangingPunct="0">
              <a:defRPr sz="5400">
                <a:solidFill>
                  <a:srgbClr val="FDD518"/>
                </a:solidFill>
                <a:latin typeface="HelveticaNeue HeavyCond"/>
                <a:ea typeface="MS PGothic" pitchFamily="34" charset="-128"/>
              </a:defRPr>
            </a:lvl1pPr>
            <a:lvl2pPr marL="742950" indent="-285750" eaLnBrk="0" hangingPunct="0">
              <a:defRPr sz="5400">
                <a:solidFill>
                  <a:srgbClr val="FDD518"/>
                </a:solidFill>
                <a:latin typeface="HelveticaNeue HeavyCond"/>
                <a:ea typeface="MS PGothic" pitchFamily="34" charset="-128"/>
              </a:defRPr>
            </a:lvl2pPr>
            <a:lvl3pPr marL="1143000" indent="-228600" eaLnBrk="0" hangingPunct="0">
              <a:defRPr sz="5400">
                <a:solidFill>
                  <a:srgbClr val="FDD518"/>
                </a:solidFill>
                <a:latin typeface="HelveticaNeue HeavyCond"/>
                <a:ea typeface="MS PGothic" pitchFamily="34" charset="-128"/>
              </a:defRPr>
            </a:lvl3pPr>
            <a:lvl4pPr marL="1600200" indent="-228600" eaLnBrk="0" hangingPunct="0">
              <a:defRPr sz="5400">
                <a:solidFill>
                  <a:srgbClr val="FDD518"/>
                </a:solidFill>
                <a:latin typeface="HelveticaNeue HeavyCond"/>
                <a:ea typeface="MS PGothic" pitchFamily="34" charset="-128"/>
              </a:defRPr>
            </a:lvl4pPr>
            <a:lvl5pPr marL="2057400" indent="-228600" eaLnBrk="0" hangingPunct="0">
              <a:defRPr sz="5400">
                <a:solidFill>
                  <a:srgbClr val="FDD518"/>
                </a:solidFill>
                <a:latin typeface="HelveticaNeue HeavyCond"/>
                <a:ea typeface="MS PGothic" pitchFamily="34" charset="-128"/>
              </a:defRPr>
            </a:lvl5pPr>
            <a:lvl6pPr marL="2514600" indent="-228600" eaLnBrk="0" fontAlgn="base" hangingPunct="0">
              <a:spcBef>
                <a:spcPct val="0"/>
              </a:spcBef>
              <a:spcAft>
                <a:spcPct val="0"/>
              </a:spcAft>
              <a:defRPr sz="5400">
                <a:solidFill>
                  <a:srgbClr val="FDD518"/>
                </a:solidFill>
                <a:latin typeface="HelveticaNeue HeavyCond"/>
                <a:ea typeface="MS PGothic" pitchFamily="34" charset="-128"/>
              </a:defRPr>
            </a:lvl6pPr>
            <a:lvl7pPr marL="2971800" indent="-228600" eaLnBrk="0" fontAlgn="base" hangingPunct="0">
              <a:spcBef>
                <a:spcPct val="0"/>
              </a:spcBef>
              <a:spcAft>
                <a:spcPct val="0"/>
              </a:spcAft>
              <a:defRPr sz="5400">
                <a:solidFill>
                  <a:srgbClr val="FDD518"/>
                </a:solidFill>
                <a:latin typeface="HelveticaNeue HeavyCond"/>
                <a:ea typeface="MS PGothic" pitchFamily="34" charset="-128"/>
              </a:defRPr>
            </a:lvl7pPr>
            <a:lvl8pPr marL="3429000" indent="-228600" eaLnBrk="0" fontAlgn="base" hangingPunct="0">
              <a:spcBef>
                <a:spcPct val="0"/>
              </a:spcBef>
              <a:spcAft>
                <a:spcPct val="0"/>
              </a:spcAft>
              <a:defRPr sz="5400">
                <a:solidFill>
                  <a:srgbClr val="FDD518"/>
                </a:solidFill>
                <a:latin typeface="HelveticaNeue HeavyCond"/>
                <a:ea typeface="MS PGothic" pitchFamily="34" charset="-128"/>
              </a:defRPr>
            </a:lvl8pPr>
            <a:lvl9pPr marL="3886200" indent="-228600" eaLnBrk="0" fontAlgn="base" hangingPunct="0">
              <a:spcBef>
                <a:spcPct val="0"/>
              </a:spcBef>
              <a:spcAft>
                <a:spcPct val="0"/>
              </a:spcAft>
              <a:defRPr sz="5400">
                <a:solidFill>
                  <a:srgbClr val="FDD518"/>
                </a:solidFill>
                <a:latin typeface="HelveticaNeue HeavyCond"/>
                <a:ea typeface="MS PGothic" pitchFamily="34" charset="-128"/>
              </a:defRPr>
            </a:lvl9pPr>
          </a:lstStyle>
          <a:p>
            <a:pPr algn="ctr">
              <a:lnSpc>
                <a:spcPct val="90000"/>
              </a:lnSpc>
              <a:spcBef>
                <a:spcPct val="50000"/>
              </a:spcBef>
            </a:pPr>
            <a:r>
              <a:rPr lang="en-US" sz="2200" b="1" dirty="0">
                <a:solidFill>
                  <a:schemeClr val="tx1"/>
                </a:solidFill>
                <a:latin typeface="Calibri" pitchFamily="34" charset="0"/>
                <a:ea typeface="ヒラギノ角ゴ Pro W3" pitchFamily="-107" charset="-128"/>
              </a:rPr>
              <a:t>%  with Alcohol Disorder</a:t>
            </a:r>
          </a:p>
        </p:txBody>
      </p:sp>
      <p:sp>
        <p:nvSpPr>
          <p:cNvPr id="6" name="Text Box 6"/>
          <p:cNvSpPr txBox="1">
            <a:spLocks noChangeArrowheads="1"/>
          </p:cNvSpPr>
          <p:nvPr/>
        </p:nvSpPr>
        <p:spPr bwMode="auto">
          <a:xfrm>
            <a:off x="1905000" y="5732650"/>
            <a:ext cx="86106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5400">
                <a:solidFill>
                  <a:srgbClr val="FDD518"/>
                </a:solidFill>
                <a:latin typeface="HelveticaNeue HeavyCond"/>
                <a:ea typeface="MS PGothic" pitchFamily="34" charset="-128"/>
              </a:defRPr>
            </a:lvl1pPr>
            <a:lvl2pPr marL="742950" indent="-285750" eaLnBrk="0" hangingPunct="0">
              <a:defRPr sz="5400">
                <a:solidFill>
                  <a:srgbClr val="FDD518"/>
                </a:solidFill>
                <a:latin typeface="HelveticaNeue HeavyCond"/>
                <a:ea typeface="MS PGothic" pitchFamily="34" charset="-128"/>
              </a:defRPr>
            </a:lvl2pPr>
            <a:lvl3pPr marL="1143000" indent="-228600" eaLnBrk="0" hangingPunct="0">
              <a:defRPr sz="5400">
                <a:solidFill>
                  <a:srgbClr val="FDD518"/>
                </a:solidFill>
                <a:latin typeface="HelveticaNeue HeavyCond"/>
                <a:ea typeface="MS PGothic" pitchFamily="34" charset="-128"/>
              </a:defRPr>
            </a:lvl3pPr>
            <a:lvl4pPr marL="1600200" indent="-228600" eaLnBrk="0" hangingPunct="0">
              <a:defRPr sz="5400">
                <a:solidFill>
                  <a:srgbClr val="FDD518"/>
                </a:solidFill>
                <a:latin typeface="HelveticaNeue HeavyCond"/>
                <a:ea typeface="MS PGothic" pitchFamily="34" charset="-128"/>
              </a:defRPr>
            </a:lvl4pPr>
            <a:lvl5pPr marL="2057400" indent="-228600" eaLnBrk="0" hangingPunct="0">
              <a:defRPr sz="5400">
                <a:solidFill>
                  <a:srgbClr val="FDD518"/>
                </a:solidFill>
                <a:latin typeface="HelveticaNeue HeavyCond"/>
                <a:ea typeface="MS PGothic" pitchFamily="34" charset="-128"/>
              </a:defRPr>
            </a:lvl5pPr>
            <a:lvl6pPr marL="2514600" indent="-228600" eaLnBrk="0" fontAlgn="base" hangingPunct="0">
              <a:spcBef>
                <a:spcPct val="0"/>
              </a:spcBef>
              <a:spcAft>
                <a:spcPct val="0"/>
              </a:spcAft>
              <a:defRPr sz="5400">
                <a:solidFill>
                  <a:srgbClr val="FDD518"/>
                </a:solidFill>
                <a:latin typeface="HelveticaNeue HeavyCond"/>
                <a:ea typeface="MS PGothic" pitchFamily="34" charset="-128"/>
              </a:defRPr>
            </a:lvl6pPr>
            <a:lvl7pPr marL="2971800" indent="-228600" eaLnBrk="0" fontAlgn="base" hangingPunct="0">
              <a:spcBef>
                <a:spcPct val="0"/>
              </a:spcBef>
              <a:spcAft>
                <a:spcPct val="0"/>
              </a:spcAft>
              <a:defRPr sz="5400">
                <a:solidFill>
                  <a:srgbClr val="FDD518"/>
                </a:solidFill>
                <a:latin typeface="HelveticaNeue HeavyCond"/>
                <a:ea typeface="MS PGothic" pitchFamily="34" charset="-128"/>
              </a:defRPr>
            </a:lvl7pPr>
            <a:lvl8pPr marL="3429000" indent="-228600" eaLnBrk="0" fontAlgn="base" hangingPunct="0">
              <a:spcBef>
                <a:spcPct val="0"/>
              </a:spcBef>
              <a:spcAft>
                <a:spcPct val="0"/>
              </a:spcAft>
              <a:defRPr sz="5400">
                <a:solidFill>
                  <a:srgbClr val="FDD518"/>
                </a:solidFill>
                <a:latin typeface="HelveticaNeue HeavyCond"/>
                <a:ea typeface="MS PGothic" pitchFamily="34" charset="-128"/>
              </a:defRPr>
            </a:lvl8pPr>
            <a:lvl9pPr marL="3886200" indent="-228600" eaLnBrk="0" fontAlgn="base" hangingPunct="0">
              <a:spcBef>
                <a:spcPct val="0"/>
              </a:spcBef>
              <a:spcAft>
                <a:spcPct val="0"/>
              </a:spcAft>
              <a:defRPr sz="5400">
                <a:solidFill>
                  <a:srgbClr val="FDD518"/>
                </a:solidFill>
                <a:latin typeface="HelveticaNeue HeavyCond"/>
                <a:ea typeface="MS PGothic" pitchFamily="34" charset="-128"/>
              </a:defRPr>
            </a:lvl9pPr>
          </a:lstStyle>
          <a:p>
            <a:pPr>
              <a:lnSpc>
                <a:spcPct val="90000"/>
              </a:lnSpc>
              <a:spcBef>
                <a:spcPct val="50000"/>
              </a:spcBef>
            </a:pPr>
            <a:r>
              <a:rPr lang="en-US" sz="1000" b="1" dirty="0">
                <a:solidFill>
                  <a:prstClr val="black"/>
                </a:solidFill>
                <a:latin typeface="Calibri"/>
                <a:ea typeface="ヒラギノ角ゴ Pro W3" pitchFamily="-107" charset="-128"/>
              </a:rPr>
              <a:t>Source</a:t>
            </a:r>
            <a:r>
              <a:rPr lang="en-US" sz="1000" dirty="0">
                <a:solidFill>
                  <a:prstClr val="black"/>
                </a:solidFill>
                <a:latin typeface="Calibri"/>
                <a:ea typeface="ヒラギノ角ゴ Pro W3" pitchFamily="-107" charset="-128"/>
              </a:rPr>
              <a:t>: Hingson RW, Heeren T, Winter MR. Age at drinking onset and alcohol dependence. </a:t>
            </a:r>
            <a:r>
              <a:rPr lang="en-US" sz="1000" i="1" dirty="0">
                <a:solidFill>
                  <a:prstClr val="black"/>
                </a:solidFill>
                <a:latin typeface="Calibri"/>
                <a:ea typeface="ヒラギノ角ゴ Pro W3" pitchFamily="-107" charset="-128"/>
              </a:rPr>
              <a:t>Arch Pediatr Adolesc Med.</a:t>
            </a:r>
            <a:r>
              <a:rPr lang="en-US" sz="1000" dirty="0">
                <a:solidFill>
                  <a:prstClr val="black"/>
                </a:solidFill>
                <a:latin typeface="Calibri"/>
                <a:ea typeface="ヒラギノ角ゴ Pro W3" pitchFamily="-107" charset="-128"/>
              </a:rPr>
              <a:t> 2006;160:739-746.</a:t>
            </a:r>
          </a:p>
        </p:txBody>
      </p:sp>
      <p:graphicFrame>
        <p:nvGraphicFramePr>
          <p:cNvPr id="7" name="Object 2"/>
          <p:cNvGraphicFramePr>
            <a:graphicFrameLocks noChangeAspect="1"/>
          </p:cNvGraphicFramePr>
          <p:nvPr>
            <p:extLst>
              <p:ext uri="{D42A27DB-BD31-4B8C-83A1-F6EECF244321}">
                <p14:modId xmlns:p14="http://schemas.microsoft.com/office/powerpoint/2010/main" val="1430976541"/>
              </p:ext>
            </p:extLst>
          </p:nvPr>
        </p:nvGraphicFramePr>
        <p:xfrm>
          <a:off x="6252596" y="0"/>
          <a:ext cx="4218187"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3002847" y="1270238"/>
            <a:ext cx="2302933" cy="584775"/>
          </a:xfrm>
          <a:prstGeom prst="rect">
            <a:avLst/>
          </a:prstGeom>
          <a:noFill/>
        </p:spPr>
        <p:txBody>
          <a:bodyPr wrap="square" rtlCol="0">
            <a:spAutoFit/>
          </a:bodyPr>
          <a:lstStyle/>
          <a:p>
            <a:pPr algn="ctr"/>
            <a:r>
              <a:rPr lang="en-US" sz="3200" b="1" dirty="0"/>
              <a:t>Alcohol</a:t>
            </a:r>
          </a:p>
        </p:txBody>
      </p:sp>
      <p:sp>
        <p:nvSpPr>
          <p:cNvPr id="9" name="TextBox 8"/>
          <p:cNvSpPr txBox="1"/>
          <p:nvPr/>
        </p:nvSpPr>
        <p:spPr>
          <a:xfrm>
            <a:off x="7535336" y="1268394"/>
            <a:ext cx="2302933" cy="584775"/>
          </a:xfrm>
          <a:prstGeom prst="rect">
            <a:avLst/>
          </a:prstGeom>
          <a:noFill/>
        </p:spPr>
        <p:txBody>
          <a:bodyPr wrap="square" rtlCol="0">
            <a:spAutoFit/>
          </a:bodyPr>
          <a:lstStyle/>
          <a:p>
            <a:pPr algn="ctr"/>
            <a:r>
              <a:rPr lang="en-US" sz="3200" b="1" dirty="0"/>
              <a:t>Marijuana</a:t>
            </a:r>
          </a:p>
        </p:txBody>
      </p:sp>
      <p:sp>
        <p:nvSpPr>
          <p:cNvPr id="10" name="Text Box 5"/>
          <p:cNvSpPr txBox="1">
            <a:spLocks noChangeArrowheads="1"/>
          </p:cNvSpPr>
          <p:nvPr/>
        </p:nvSpPr>
        <p:spPr bwMode="auto">
          <a:xfrm rot="10800000">
            <a:off x="6214104" y="1352195"/>
            <a:ext cx="497829" cy="3853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vert="eaVert" wrap="square">
            <a:spAutoFit/>
          </a:bodyPr>
          <a:lstStyle>
            <a:lvl1pPr eaLnBrk="0" hangingPunct="0">
              <a:defRPr sz="5400">
                <a:solidFill>
                  <a:srgbClr val="FDD518"/>
                </a:solidFill>
                <a:latin typeface="HelveticaNeue HeavyCond"/>
                <a:ea typeface="MS PGothic" pitchFamily="34" charset="-128"/>
              </a:defRPr>
            </a:lvl1pPr>
            <a:lvl2pPr marL="742950" indent="-285750" eaLnBrk="0" hangingPunct="0">
              <a:defRPr sz="5400">
                <a:solidFill>
                  <a:srgbClr val="FDD518"/>
                </a:solidFill>
                <a:latin typeface="HelveticaNeue HeavyCond"/>
                <a:ea typeface="MS PGothic" pitchFamily="34" charset="-128"/>
              </a:defRPr>
            </a:lvl2pPr>
            <a:lvl3pPr marL="1143000" indent="-228600" eaLnBrk="0" hangingPunct="0">
              <a:defRPr sz="5400">
                <a:solidFill>
                  <a:srgbClr val="FDD518"/>
                </a:solidFill>
                <a:latin typeface="HelveticaNeue HeavyCond"/>
                <a:ea typeface="MS PGothic" pitchFamily="34" charset="-128"/>
              </a:defRPr>
            </a:lvl3pPr>
            <a:lvl4pPr marL="1600200" indent="-228600" eaLnBrk="0" hangingPunct="0">
              <a:defRPr sz="5400">
                <a:solidFill>
                  <a:srgbClr val="FDD518"/>
                </a:solidFill>
                <a:latin typeface="HelveticaNeue HeavyCond"/>
                <a:ea typeface="MS PGothic" pitchFamily="34" charset="-128"/>
              </a:defRPr>
            </a:lvl4pPr>
            <a:lvl5pPr marL="2057400" indent="-228600" eaLnBrk="0" hangingPunct="0">
              <a:defRPr sz="5400">
                <a:solidFill>
                  <a:srgbClr val="FDD518"/>
                </a:solidFill>
                <a:latin typeface="HelveticaNeue HeavyCond"/>
                <a:ea typeface="MS PGothic" pitchFamily="34" charset="-128"/>
              </a:defRPr>
            </a:lvl5pPr>
            <a:lvl6pPr marL="2514600" indent="-228600" eaLnBrk="0" fontAlgn="base" hangingPunct="0">
              <a:spcBef>
                <a:spcPct val="0"/>
              </a:spcBef>
              <a:spcAft>
                <a:spcPct val="0"/>
              </a:spcAft>
              <a:defRPr sz="5400">
                <a:solidFill>
                  <a:srgbClr val="FDD518"/>
                </a:solidFill>
                <a:latin typeface="HelveticaNeue HeavyCond"/>
                <a:ea typeface="MS PGothic" pitchFamily="34" charset="-128"/>
              </a:defRPr>
            </a:lvl6pPr>
            <a:lvl7pPr marL="2971800" indent="-228600" eaLnBrk="0" fontAlgn="base" hangingPunct="0">
              <a:spcBef>
                <a:spcPct val="0"/>
              </a:spcBef>
              <a:spcAft>
                <a:spcPct val="0"/>
              </a:spcAft>
              <a:defRPr sz="5400">
                <a:solidFill>
                  <a:srgbClr val="FDD518"/>
                </a:solidFill>
                <a:latin typeface="HelveticaNeue HeavyCond"/>
                <a:ea typeface="MS PGothic" pitchFamily="34" charset="-128"/>
              </a:defRPr>
            </a:lvl7pPr>
            <a:lvl8pPr marL="3429000" indent="-228600" eaLnBrk="0" fontAlgn="base" hangingPunct="0">
              <a:spcBef>
                <a:spcPct val="0"/>
              </a:spcBef>
              <a:spcAft>
                <a:spcPct val="0"/>
              </a:spcAft>
              <a:defRPr sz="5400">
                <a:solidFill>
                  <a:srgbClr val="FDD518"/>
                </a:solidFill>
                <a:latin typeface="HelveticaNeue HeavyCond"/>
                <a:ea typeface="MS PGothic" pitchFamily="34" charset="-128"/>
              </a:defRPr>
            </a:lvl8pPr>
            <a:lvl9pPr marL="3886200" indent="-228600" eaLnBrk="0" fontAlgn="base" hangingPunct="0">
              <a:spcBef>
                <a:spcPct val="0"/>
              </a:spcBef>
              <a:spcAft>
                <a:spcPct val="0"/>
              </a:spcAft>
              <a:defRPr sz="5400">
                <a:solidFill>
                  <a:srgbClr val="FDD518"/>
                </a:solidFill>
                <a:latin typeface="HelveticaNeue HeavyCond"/>
                <a:ea typeface="MS PGothic" pitchFamily="34" charset="-128"/>
              </a:defRPr>
            </a:lvl9pPr>
          </a:lstStyle>
          <a:p>
            <a:pPr algn="ctr">
              <a:lnSpc>
                <a:spcPct val="90000"/>
              </a:lnSpc>
              <a:spcBef>
                <a:spcPct val="50000"/>
              </a:spcBef>
            </a:pPr>
            <a:r>
              <a:rPr lang="en-US" sz="2200" b="1" dirty="0">
                <a:solidFill>
                  <a:schemeClr val="tx1"/>
                </a:solidFill>
                <a:latin typeface="Calibri" pitchFamily="34" charset="0"/>
                <a:ea typeface="ヒラギノ角ゴ Pro W3" pitchFamily="-107" charset="-128"/>
              </a:rPr>
              <a:t>%  with Marijuana Disorder</a:t>
            </a:r>
          </a:p>
        </p:txBody>
      </p:sp>
      <p:sp>
        <p:nvSpPr>
          <p:cNvPr id="11" name="TextBox 10"/>
          <p:cNvSpPr txBox="1"/>
          <p:nvPr/>
        </p:nvSpPr>
        <p:spPr>
          <a:xfrm>
            <a:off x="7391401" y="4797442"/>
            <a:ext cx="2590800" cy="430887"/>
          </a:xfrm>
          <a:prstGeom prst="rect">
            <a:avLst/>
          </a:prstGeom>
          <a:noFill/>
        </p:spPr>
        <p:txBody>
          <a:bodyPr wrap="square" rtlCol="0">
            <a:spAutoFit/>
          </a:bodyPr>
          <a:lstStyle/>
          <a:p>
            <a:pPr algn="ctr"/>
            <a:r>
              <a:rPr lang="en-US" sz="2200" b="1" dirty="0"/>
              <a:t>Age at First Use</a:t>
            </a:r>
          </a:p>
        </p:txBody>
      </p:sp>
    </p:spTree>
    <p:extLst>
      <p:ext uri="{BB962C8B-B14F-4D97-AF65-F5344CB8AC3E}">
        <p14:creationId xmlns:p14="http://schemas.microsoft.com/office/powerpoint/2010/main" val="3575775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432" y="400028"/>
            <a:ext cx="11070768" cy="552472"/>
          </a:xfrm>
        </p:spPr>
        <p:txBody>
          <a:bodyPr>
            <a:noAutofit/>
          </a:bodyPr>
          <a:lstStyle/>
          <a:p>
            <a:pPr algn="ctr"/>
            <a:r>
              <a:rPr lang="en-US" sz="4000" dirty="0" smtClean="0"/>
              <a:t>Substance Use Disorder</a:t>
            </a:r>
            <a:endParaRPr lang="en-US" sz="4000" dirty="0"/>
          </a:p>
        </p:txBody>
      </p:sp>
      <p:sp>
        <p:nvSpPr>
          <p:cNvPr id="3" name="Subtitle 2"/>
          <p:cNvSpPr>
            <a:spLocks noGrp="1"/>
          </p:cNvSpPr>
          <p:nvPr>
            <p:ph type="subTitle" idx="1"/>
          </p:nvPr>
        </p:nvSpPr>
        <p:spPr>
          <a:xfrm>
            <a:off x="649516" y="650864"/>
            <a:ext cx="10896600" cy="1320800"/>
          </a:xfrm>
        </p:spPr>
        <p:txBody>
          <a:bodyPr>
            <a:normAutofit/>
          </a:bodyPr>
          <a:lstStyle/>
          <a:p>
            <a:pPr algn="ctr"/>
            <a:r>
              <a:rPr lang="en-US" sz="2000" dirty="0" smtClean="0"/>
              <a:t>DSM 5 Criteria for Substance Use </a:t>
            </a:r>
          </a:p>
          <a:p>
            <a:pPr algn="ctr"/>
            <a:r>
              <a:rPr lang="en-US" sz="2000" dirty="0"/>
              <a:t>Definition: A problematic pattern of substance use leading to clinically significant impairment or distress, as manifested by at least two of the following, occurring within a 12-month </a:t>
            </a:r>
            <a:r>
              <a:rPr lang="en-US" sz="2000" dirty="0" smtClean="0"/>
              <a:t>period:</a:t>
            </a:r>
            <a:endParaRPr lang="en-US" sz="2000" dirty="0"/>
          </a:p>
        </p:txBody>
      </p:sp>
      <p:sp>
        <p:nvSpPr>
          <p:cNvPr id="4" name="Rectangle 3"/>
          <p:cNvSpPr/>
          <p:nvPr/>
        </p:nvSpPr>
        <p:spPr>
          <a:xfrm>
            <a:off x="101600" y="1933564"/>
            <a:ext cx="12090400" cy="5016758"/>
          </a:xfrm>
          <a:prstGeom prst="rect">
            <a:avLst/>
          </a:prstGeom>
        </p:spPr>
        <p:txBody>
          <a:bodyPr wrap="square">
            <a:spAutoFit/>
          </a:bodyPr>
          <a:lstStyle/>
          <a:p>
            <a:pPr marL="342900" indent="-342900">
              <a:buAutoNum type="arabicPeriod"/>
            </a:pPr>
            <a:r>
              <a:rPr lang="en-US" dirty="0"/>
              <a:t>The substance is often taken in larger amounts or over a longer period than was intended. </a:t>
            </a:r>
          </a:p>
          <a:p>
            <a:pPr marL="342900" indent="-342900">
              <a:buAutoNum type="arabicPeriod"/>
            </a:pPr>
            <a:r>
              <a:rPr lang="en-US" dirty="0"/>
              <a:t>There is a persistent desire or unsuccessful efforts to cut down or control substance use. </a:t>
            </a:r>
          </a:p>
          <a:p>
            <a:pPr marL="342900" indent="-342900">
              <a:buAutoNum type="arabicPeriod"/>
            </a:pPr>
            <a:r>
              <a:rPr lang="en-US" dirty="0"/>
              <a:t>A great deal of time is spent in activities necessary to obtain the substance, use the substance, or recover from its effects. </a:t>
            </a:r>
          </a:p>
          <a:p>
            <a:pPr marL="342900" indent="-342900">
              <a:buAutoNum type="arabicPeriod"/>
            </a:pPr>
            <a:r>
              <a:rPr lang="en-US" dirty="0"/>
              <a:t> Craving, or a strong desire or urge to use the substance. </a:t>
            </a:r>
          </a:p>
          <a:p>
            <a:pPr marL="342900" indent="-342900">
              <a:buAutoNum type="arabicPeriod"/>
            </a:pPr>
            <a:r>
              <a:rPr lang="en-US" dirty="0"/>
              <a:t> Recurrent substance use resulting in a failure to fulfill major role obligations at work, school, or home. </a:t>
            </a:r>
          </a:p>
          <a:p>
            <a:pPr marL="342900" indent="-342900">
              <a:buAutoNum type="arabicPeriod"/>
            </a:pPr>
            <a:r>
              <a:rPr lang="en-US" dirty="0"/>
              <a:t> Continued substance use despite having persistent or recurring social or interpersonal problems caused or exacerbated by the effects of the substance </a:t>
            </a:r>
          </a:p>
          <a:p>
            <a:pPr marL="342900" indent="-342900">
              <a:buAutoNum type="arabicPeriod"/>
            </a:pPr>
            <a:r>
              <a:rPr lang="en-US" dirty="0"/>
              <a:t>Important social, occupational, or recreational activities are given up or reduced because of substance use </a:t>
            </a:r>
          </a:p>
          <a:p>
            <a:pPr marL="342900" indent="-342900">
              <a:buAutoNum type="arabicPeriod"/>
            </a:pPr>
            <a:r>
              <a:rPr lang="en-US" dirty="0"/>
              <a:t> Recurrent substance use in situations in which it is physically hazardous </a:t>
            </a:r>
          </a:p>
          <a:p>
            <a:r>
              <a:rPr lang="en-US" dirty="0"/>
              <a:t>Substance use is continued despite knowledge of having a persistent or recurrent physical or psychological problem that is likely to have been caused or exacerbated by the </a:t>
            </a:r>
            <a:r>
              <a:rPr lang="en-US" dirty="0" smtClean="0"/>
              <a:t>substance</a:t>
            </a:r>
            <a:r>
              <a:rPr lang="en-US" dirty="0"/>
              <a:t>10. Tolerance, as defined by either of the following: A. A need for markedly increased amounts of the substance to achieve intoxication or desired effect B. Markedly diminished effect with continued use of the same amount of the substance.</a:t>
            </a:r>
          </a:p>
          <a:p>
            <a:r>
              <a:rPr lang="en-US" dirty="0"/>
              <a:t>11. Withdrawal, as manifested by either of the following: A. The characteristic withdrawal syndrome for the substance B. Substance (or a closely related substance) is taken to relieve or avoid withdrawal symptoms.</a:t>
            </a:r>
          </a:p>
          <a:p>
            <a:endParaRPr lang="en-US" dirty="0"/>
          </a:p>
          <a:p>
            <a:r>
              <a:rPr lang="en-US" sz="1400" dirty="0"/>
              <a:t> *Tolerance and withdrawal do not apply when using appropriately under medical supervision</a:t>
            </a:r>
          </a:p>
          <a:p>
            <a:pPr marL="342900" indent="-342900">
              <a:buAutoNum type="arabicPeriod"/>
            </a:pPr>
            <a:endParaRPr lang="en-US" dirty="0"/>
          </a:p>
        </p:txBody>
      </p:sp>
    </p:spTree>
    <p:extLst>
      <p:ext uri="{BB962C8B-B14F-4D97-AF65-F5344CB8AC3E}">
        <p14:creationId xmlns:p14="http://schemas.microsoft.com/office/powerpoint/2010/main" val="135918863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schemas.microsoft.com/office/2006/documentManagement/types"/>
    <ds:schemaRef ds:uri="http://www.w3.org/XML/1998/namespace"/>
    <ds:schemaRef ds:uri="http://schemas.microsoft.com/office/2006/metadata/properties"/>
    <ds:schemaRef ds:uri="http://purl.org/dc/dcmitype/"/>
    <ds:schemaRef ds:uri="16c05727-aa75-4e4a-9b5f-8a80a1165891"/>
    <ds:schemaRef ds:uri="http://purl.org/dc/elements/1.1/"/>
    <ds:schemaRef ds:uri="http://schemas.microsoft.com/office/infopath/2007/PartnerControls"/>
    <ds:schemaRef ds:uri="http://schemas.openxmlformats.org/package/2006/metadata/core-properties"/>
    <ds:schemaRef ds:uri="71af3243-3dd4-4a8d-8c0d-dd76da1f02a5"/>
    <ds:schemaRef ds:uri="http://purl.org/dc/terms/"/>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0</TotalTime>
  <Words>5606</Words>
  <Application>Microsoft Office PowerPoint</Application>
  <PresentationFormat>Widescreen</PresentationFormat>
  <Paragraphs>541</Paragraphs>
  <Slides>50</Slides>
  <Notes>38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50</vt:i4>
      </vt:variant>
    </vt:vector>
  </HeadingPairs>
  <TitlesOfParts>
    <vt:vector size="68" baseType="lpstr">
      <vt:lpstr>ＭＳ Ｐゴシック</vt:lpstr>
      <vt:lpstr>ＭＳ Ｐゴシック</vt:lpstr>
      <vt:lpstr>Aharoni</vt:lpstr>
      <vt:lpstr>Arial</vt:lpstr>
      <vt:lpstr>Arial Narrow</vt:lpstr>
      <vt:lpstr>Calibri</vt:lpstr>
      <vt:lpstr>Calibri Light</vt:lpstr>
      <vt:lpstr>Corbel</vt:lpstr>
      <vt:lpstr>Forte</vt:lpstr>
      <vt:lpstr>Helvetica Neue</vt:lpstr>
      <vt:lpstr>HelveticaNeue HeavyCond</vt:lpstr>
      <vt:lpstr>Montserrat</vt:lpstr>
      <vt:lpstr>Sans source pro</vt:lpstr>
      <vt:lpstr>Tahoma</vt:lpstr>
      <vt:lpstr>Times New Roman</vt:lpstr>
      <vt:lpstr>Verdana Arial</vt:lpstr>
      <vt:lpstr>ヒラギノ角ゴ Pro W3</vt:lpstr>
      <vt:lpstr>Depth</vt:lpstr>
      <vt:lpstr>Adolescent Substance Use  </vt:lpstr>
      <vt:lpstr>CIT Youth Training Objectives </vt:lpstr>
      <vt:lpstr>Terminology</vt:lpstr>
      <vt:lpstr>Adolescent Substance Use and Treatment</vt:lpstr>
      <vt:lpstr>Leading Causes of Mortality among Persons  Ages 10-24 Years, United States, 2019</vt:lpstr>
      <vt:lpstr>Substances Used by 12th Graders, 2021</vt:lpstr>
      <vt:lpstr>Most drug use starts in adolescence</vt:lpstr>
      <vt:lpstr>PowerPoint Presentation</vt:lpstr>
      <vt:lpstr>Substance Use Disorder</vt:lpstr>
      <vt:lpstr>Addiction as a Chronic Disease</vt:lpstr>
      <vt:lpstr>Neuron Growth &amp; Development</vt:lpstr>
      <vt:lpstr>PowerPoint Presentation</vt:lpstr>
      <vt:lpstr>How the brain develops</vt:lpstr>
      <vt:lpstr>PowerPoint Presentation</vt:lpstr>
      <vt:lpstr>Brain Maturation</vt:lpstr>
      <vt:lpstr>PowerPoint Presentation</vt:lpstr>
      <vt:lpstr>PowerPoint Presentation</vt:lpstr>
      <vt:lpstr>PowerPoint Presentation</vt:lpstr>
      <vt:lpstr>PowerPoint Presentation</vt:lpstr>
      <vt:lpstr>PowerPoint Presentation</vt:lpstr>
      <vt:lpstr>What is in Cannabis?</vt:lpstr>
      <vt:lpstr>The Brain and Cannabis</vt:lpstr>
      <vt:lpstr>Endocannabinoid System: Regulation</vt:lpstr>
      <vt:lpstr>Cannabinoid Receptors</vt:lpstr>
      <vt:lpstr>Cannabinoid receptors in our brains? Why? </vt:lpstr>
      <vt:lpstr>THC vs. Anandamide</vt:lpstr>
      <vt:lpstr>What’s affected by cannabis?</vt:lpstr>
      <vt:lpstr>PowerPoint Presentation</vt:lpstr>
      <vt:lpstr>Overuse/Toxicity</vt:lpstr>
      <vt:lpstr>Cannabis Withdrawal Symptoms</vt:lpstr>
      <vt:lpstr>PowerPoint Presentation</vt:lpstr>
      <vt:lpstr>Forms of Butane Hash Oil</vt:lpstr>
      <vt:lpstr>Thank You</vt:lpstr>
      <vt:lpstr>PowerPoint Presentation</vt:lpstr>
      <vt:lpstr>Long-term effects associated with cannabis use in adolescence</vt:lpstr>
      <vt:lpstr>Nicotine</vt:lpstr>
      <vt:lpstr>PowerPoint Presentation</vt:lpstr>
      <vt:lpstr>Differences in Effect</vt:lpstr>
      <vt:lpstr>PowerPoint Presentation</vt:lpstr>
      <vt:lpstr>PowerPoint Presentation</vt:lpstr>
      <vt:lpstr> Reality: There are Risks of Vaping</vt:lpstr>
      <vt:lpstr>PowerPoint Presentation</vt:lpstr>
      <vt:lpstr>PowerPoint Presentation</vt:lpstr>
      <vt:lpstr>PowerPoint Presentation</vt:lpstr>
      <vt:lpstr>Alcohol</vt:lpstr>
      <vt:lpstr>PowerPoint Presentation</vt:lpstr>
      <vt:lpstr>Correlates of Substance Use  During Adolescence</vt:lpstr>
      <vt:lpstr>PowerPoint Presentation</vt:lpstr>
      <vt:lpstr>Important Points</vt:lpstr>
      <vt:lpstr>Questions?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2024-05-22T13:39:17Z</dcterms:created>
  <dcterms:modified xsi:type="dcterms:W3CDTF">2024-06-03T19:33:36Z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_MarkAsFinal">
    <vt:bool>true</vt:bool>
  </property>
</Properties>
</file>